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591" r:id="rId2"/>
    <p:sldId id="576" r:id="rId3"/>
    <p:sldId id="577" r:id="rId4"/>
    <p:sldId id="652" r:id="rId5"/>
    <p:sldId id="578" r:id="rId6"/>
    <p:sldId id="579" r:id="rId7"/>
    <p:sldId id="653" r:id="rId8"/>
    <p:sldId id="654" r:id="rId9"/>
    <p:sldId id="580" r:id="rId10"/>
    <p:sldId id="581" r:id="rId11"/>
    <p:sldId id="582" r:id="rId12"/>
    <p:sldId id="583" r:id="rId13"/>
    <p:sldId id="584" r:id="rId14"/>
    <p:sldId id="585" r:id="rId15"/>
    <p:sldId id="586" r:id="rId16"/>
    <p:sldId id="587" r:id="rId17"/>
    <p:sldId id="588" r:id="rId18"/>
    <p:sldId id="650" r:id="rId19"/>
    <p:sldId id="666" r:id="rId20"/>
    <p:sldId id="589" r:id="rId21"/>
    <p:sldId id="590" r:id="rId22"/>
    <p:sldId id="651" r:id="rId23"/>
    <p:sldId id="695" r:id="rId24"/>
    <p:sldId id="681" r:id="rId25"/>
    <p:sldId id="682" r:id="rId26"/>
    <p:sldId id="683" r:id="rId27"/>
    <p:sldId id="684" r:id="rId28"/>
    <p:sldId id="685" r:id="rId29"/>
    <p:sldId id="686" r:id="rId30"/>
    <p:sldId id="687" r:id="rId31"/>
    <p:sldId id="688" r:id="rId32"/>
    <p:sldId id="689" r:id="rId33"/>
    <p:sldId id="690" r:id="rId34"/>
    <p:sldId id="691" r:id="rId35"/>
    <p:sldId id="692" r:id="rId36"/>
    <p:sldId id="693" r:id="rId37"/>
    <p:sldId id="594" r:id="rId38"/>
    <p:sldId id="595" r:id="rId39"/>
    <p:sldId id="596" r:id="rId40"/>
    <p:sldId id="667" r:id="rId41"/>
    <p:sldId id="668" r:id="rId42"/>
    <p:sldId id="669" r:id="rId43"/>
    <p:sldId id="670" r:id="rId44"/>
    <p:sldId id="672" r:id="rId45"/>
    <p:sldId id="673" r:id="rId46"/>
    <p:sldId id="674" r:id="rId47"/>
    <p:sldId id="675" r:id="rId48"/>
    <p:sldId id="601" r:id="rId49"/>
    <p:sldId id="602" r:id="rId50"/>
    <p:sldId id="710" r:id="rId51"/>
    <p:sldId id="711" r:id="rId52"/>
    <p:sldId id="712" r:id="rId53"/>
    <p:sldId id="603" r:id="rId54"/>
    <p:sldId id="604" r:id="rId55"/>
    <p:sldId id="698" r:id="rId56"/>
    <p:sldId id="721" r:id="rId57"/>
    <p:sldId id="722" r:id="rId58"/>
    <p:sldId id="723" r:id="rId59"/>
    <p:sldId id="716" r:id="rId60"/>
    <p:sldId id="717" r:id="rId61"/>
    <p:sldId id="718" r:id="rId62"/>
    <p:sldId id="727" r:id="rId63"/>
    <p:sldId id="605" r:id="rId64"/>
    <p:sldId id="606" r:id="rId65"/>
    <p:sldId id="655" r:id="rId66"/>
    <p:sldId id="656" r:id="rId67"/>
    <p:sldId id="696" r:id="rId68"/>
    <p:sldId id="707" r:id="rId69"/>
    <p:sldId id="708" r:id="rId70"/>
    <p:sldId id="709" r:id="rId71"/>
    <p:sldId id="657" r:id="rId72"/>
    <p:sldId id="659" r:id="rId73"/>
    <p:sldId id="660" r:id="rId74"/>
    <p:sldId id="661" r:id="rId75"/>
    <p:sldId id="662" r:id="rId76"/>
    <p:sldId id="697" r:id="rId77"/>
    <p:sldId id="701" r:id="rId78"/>
    <p:sldId id="663" r:id="rId79"/>
    <p:sldId id="664" r:id="rId80"/>
    <p:sldId id="665" r:id="rId81"/>
    <p:sldId id="724" r:id="rId82"/>
    <p:sldId id="725" r:id="rId83"/>
    <p:sldId id="611" r:id="rId84"/>
    <p:sldId id="625" r:id="rId85"/>
    <p:sldId id="626" r:id="rId86"/>
    <p:sldId id="728" r:id="rId87"/>
    <p:sldId id="729" r:id="rId88"/>
    <p:sldId id="730" r:id="rId89"/>
    <p:sldId id="628" r:id="rId90"/>
  </p:sldIdLst>
  <p:sldSz cx="9144000" cy="5143500" type="screen16x9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CC3300"/>
    <a:srgbClr val="33CC33"/>
    <a:srgbClr val="FFFF00"/>
    <a:srgbClr val="FFCC00"/>
    <a:srgbClr val="00CCFF"/>
    <a:srgbClr val="FF00FF"/>
    <a:srgbClr val="B9B2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4681" autoAdjust="0"/>
  </p:normalViewPr>
  <p:slideViewPr>
    <p:cSldViewPr showGuides="1">
      <p:cViewPr varScale="1">
        <p:scale>
          <a:sx n="162" d="100"/>
          <a:sy n="162" d="100"/>
        </p:scale>
        <p:origin x="-144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9088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kumimoji="1" sz="1200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kumimoji="1" sz="1200"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kumimoji="1" sz="1200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  <a:t>‹#›</a:t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237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kumimoji="1" sz="1200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kumimoji="1" sz="1200"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780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64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264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kumimoji="1" sz="1200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4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  <a:t>‹#›</a:t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1907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3971" name="文本占位符 839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b="1" dirty="0">
                <a:solidFill>
                  <a:srgbClr val="800000"/>
                </a:solidFill>
              </a:rPr>
              <a:t>目标：</a:t>
            </a:r>
          </a:p>
          <a:p>
            <a:pPr lvl="1"/>
            <a:r>
              <a:rPr lang="zh-CN" altLang="en-US" b="1" dirty="0">
                <a:solidFill>
                  <a:srgbClr val="0000FF"/>
                </a:solidFill>
              </a:rPr>
              <a:t>传统观念：</a:t>
            </a:r>
            <a:r>
              <a:rPr lang="zh-CN" altLang="en-US" b="1" dirty="0"/>
              <a:t>追求最大的销售额</a:t>
            </a:r>
          </a:p>
          <a:p>
            <a:pPr lvl="0"/>
            <a:r>
              <a:rPr lang="zh-CN" altLang="en-US" b="1" dirty="0">
                <a:solidFill>
                  <a:srgbClr val="0000FF"/>
                </a:solidFill>
              </a:rPr>
              <a:t>      现代观念：</a:t>
            </a:r>
            <a:r>
              <a:rPr lang="zh-CN" altLang="en-US" b="1" dirty="0"/>
              <a:t>为企业带来最大的、长期的、稳定的利润及有利的市场地位。</a:t>
            </a:r>
          </a:p>
          <a:p>
            <a:pPr lvl="0"/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 dirty="0">
                <a:latin typeface="Verdana" panose="020B0604030504040204" pitchFamily="34" charset="0"/>
                <a:ea typeface="华文细黑" panose="02010600040101010101" pitchFamily="2" charset="-122"/>
              </a:rPr>
              <a:t>27</a:t>
            </a:fld>
            <a:endParaRPr lang="zh-CN" altLang="en-US" sz="1200" dirty="0">
              <a:latin typeface="Verdana" panose="020B0604030504040204" pitchFamily="34" charset="0"/>
              <a:ea typeface="华文细黑" panose="02010600040101010101" pitchFamily="2" charset="-122"/>
            </a:endParaRPr>
          </a:p>
        </p:txBody>
      </p:sp>
      <p:sp>
        <p:nvSpPr>
          <p:cNvPr id="6246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2468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vert="horz"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27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 dirty="0">
                <a:latin typeface="Verdana" panose="020B0604030504040204" pitchFamily="34" charset="0"/>
                <a:ea typeface="华文细黑" panose="02010600040101010101" pitchFamily="2" charset="-122"/>
              </a:rPr>
              <a:t>28</a:t>
            </a:fld>
            <a:endParaRPr lang="zh-CN" altLang="en-US" sz="1200" dirty="0">
              <a:latin typeface="Verdana" panose="020B0604030504040204" pitchFamily="34" charset="0"/>
              <a:ea typeface="华文细黑" panose="02010600040101010101" pitchFamily="2" charset="-122"/>
            </a:endParaRPr>
          </a:p>
        </p:txBody>
      </p:sp>
      <p:sp>
        <p:nvSpPr>
          <p:cNvPr id="6451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4516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vert="horz"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28</a:t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>
                <a:ea typeface="华文行楷" panose="02010800040101010101" pitchFamily="2" charset="-122"/>
              </a:defRPr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  <a:cs typeface="华文行楷" panose="02010800040101010101" pitchFamily="2" charset="-122"/>
              </a:defRPr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Char char="•"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>
                <a:ea typeface="华文行楷" panose="02010800040101010101" pitchFamily="2" charset="-122"/>
              </a:defRPr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  <a:cs typeface="华文行楷" panose="02010800040101010101" pitchFamily="2" charset="-122"/>
              </a:defRPr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Char char="•"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3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9" y="27385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>
                <a:ea typeface="华文行楷" panose="02010800040101010101" pitchFamily="2" charset="-122"/>
              </a:defRPr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  <a:cs typeface="华文行楷" panose="02010800040101010101" pitchFamily="2" charset="-122"/>
              </a:defRPr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Char char="•"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VertTx">
  <p:cSld name="标题，剪贴画与竖排文字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联机映像占位符 2"/>
          <p:cNvSpPr>
            <a:spLocks noGrp="1"/>
          </p:cNvSpPr>
          <p:nvPr>
            <p:ph type="clipArt" sz="half" idx="1"/>
          </p:nvPr>
        </p:nvSpPr>
        <p:spPr>
          <a:xfrm>
            <a:off x="628650" y="1369219"/>
            <a:ext cx="3886200" cy="3263504"/>
          </a:xfrm>
        </p:spPr>
        <p:txBody>
          <a:bodyPr vert="horz" wrap="square" lIns="91440" tIns="45720" rIns="91440" bIns="45720" numCol="1" anchor="t" anchorCtr="0" compatLnSpc="1"/>
          <a:lstStyle/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1" lang="zh-CN" alt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</p:txBody>
      </p:sp>
      <p:sp>
        <p:nvSpPr>
          <p:cNvPr id="4" name="竖排文字占位符 3"/>
          <p:cNvSpPr>
            <a:spLocks noGrp="1"/>
          </p:cNvSpPr>
          <p:nvPr>
            <p:ph type="body" orient="vert" sz="half" idx="2"/>
          </p:nvPr>
        </p:nvSpPr>
        <p:spPr>
          <a:xfrm>
            <a:off x="4629150" y="1369219"/>
            <a:ext cx="3886200" cy="3263504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1034"/>
          <p:cNvSpPr>
            <a:spLocks noGrp="1"/>
          </p:cNvSpPr>
          <p:nvPr>
            <p:ph type="dt" sz="half" idx="1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marL="0" marR="0" indent="0" algn="l" defTabSz="914400" rtl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b="0" i="0" kern="1200" cap="none" spc="0" normalizeH="0" baseline="0" noProof="0"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1035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0" i="0" kern="1200" cap="none" spc="0" normalizeH="0" baseline="0" noProof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Ch08</a:t>
            </a:r>
            <a:r>
              <a:rPr kumimoji="0" lang="zh-CN" altLang="en-US" b="0" i="0" kern="1200" cap="none" spc="0" normalizeH="0" baseline="0" noProof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　目标市场营销战略</a:t>
            </a:r>
            <a:endParaRPr kumimoji="0" lang="en-US" altLang="zh-CN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1036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Char char="•"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48" y="160741"/>
            <a:ext cx="7793037" cy="109656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1182688" y="1513285"/>
            <a:ext cx="7772400" cy="30861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1" lang="zh-CN" alt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buFontTx/>
              <a:buNone/>
              <a:defRPr b="1" noProof="0"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en-US" i="0" kern="1200" cap="none" spc="0" normalizeH="0" baseline="0" noProof="0"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b="1"/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Char char="•"/>
            </a:pPr>
            <a:fld id="{9A0DB2DC-4C9A-4742-B13C-FB6460FD3503}" type="slidenum">
              <a:rPr lang="en-US" altLang="zh-CN" sz="1200" dirty="0">
                <a:solidFill>
                  <a:srgbClr val="898989"/>
                </a:solidFill>
                <a:latin typeface="Calibri" panose="020F0502020204030204" pitchFamily="34" charset="0"/>
              </a:rPr>
              <a:t>‹#›</a:t>
            </a:fld>
            <a:endParaRPr lang="en-US" altLang="zh-CN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95638" cy="1200150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38601" y="342901"/>
            <a:ext cx="4477941" cy="4052888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3195638" cy="2858691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7" name="日期占位符 1034"/>
          <p:cNvSpPr>
            <a:spLocks noGrp="1"/>
          </p:cNvSpPr>
          <p:nvPr>
            <p:ph type="dt" sz="half" idx="1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marL="0" marR="0" indent="0" algn="l" defTabSz="914400" rtl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b="0" i="0" kern="1200" cap="none" spc="0" normalizeH="0" baseline="0" noProof="0"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1035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0" i="0" kern="1200" cap="none" spc="0" normalizeH="0" baseline="0" noProof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Ch08</a:t>
            </a:r>
            <a:r>
              <a:rPr kumimoji="0" lang="zh-CN" altLang="en-US" b="0" i="0" kern="1200" cap="none" spc="0" normalizeH="0" baseline="0" noProof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　目标市场营销战略</a:t>
            </a:r>
            <a:endParaRPr kumimoji="0" lang="en-US" altLang="zh-CN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1036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Char char="•"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95638" cy="1200150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38601" y="342901"/>
            <a:ext cx="4477941" cy="4052888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3195638" cy="2858691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7" name="日期占位符 1034"/>
          <p:cNvSpPr>
            <a:spLocks noGrp="1"/>
          </p:cNvSpPr>
          <p:nvPr>
            <p:ph type="dt" sz="half" idx="1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marL="0" marR="0" indent="0" algn="l" defTabSz="914400" rtl="0" eaLnBrk="1" latinLnBrk="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b="0" i="0" kern="1200" cap="none" spc="0" normalizeH="0" baseline="0" noProof="0"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1035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kumimoji="0" lang="en-US" altLang="zh-CN" b="0" i="0" kern="1200" cap="none" spc="0" normalizeH="0" baseline="0" noProof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Ch05 </a:t>
            </a:r>
            <a:r>
              <a:rPr kumimoji="0" lang="zh-CN" altLang="en-US" b="0" i="0" kern="1200" cap="none" spc="0" normalizeH="0" baseline="0" noProof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消费者市场和购买行为分析</a:t>
            </a:r>
            <a:endParaRPr kumimoji="0" lang="en-US" altLang="zh-CN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1036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95638" cy="1200150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38601" y="342901"/>
            <a:ext cx="4477941" cy="4052888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3195638" cy="2858691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7" name="日期占位符 1034"/>
          <p:cNvSpPr>
            <a:spLocks noGrp="1"/>
          </p:cNvSpPr>
          <p:nvPr>
            <p:ph type="dt" sz="half" idx="1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B962C8B-B14F-4D97-AF65-F5344CB8AC3E}" type="datetime5">
              <a:rPr kumimoji="0" lang="zh-CN" altLang="en-US" b="0" i="0" kern="1200" cap="none" spc="0" normalizeH="0" baseline="0" noProof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2017/1/24</a:t>
            </a:fld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1035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kumimoji="0" lang="zh-CN" b="0" i="0" kern="1200" cap="none" spc="0" normalizeH="0" baseline="0" noProof="0">
                <a:latin typeface="Calibri" panose="020F0502020204030204"/>
                <a:ea typeface="宋体" panose="02010600030101010101" pitchFamily="2" charset="-122"/>
                <a:cs typeface="+mn-cs"/>
              </a:rPr>
              <a:t>Ch11　品牌与包装策略</a:t>
            </a:r>
          </a:p>
        </p:txBody>
      </p:sp>
      <p:sp>
        <p:nvSpPr>
          <p:cNvPr id="9" name="灯片编号占位符 1036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474122"/>
          <p:cNvSpPr>
            <a:spLocks noGrp="1"/>
          </p:cNvSpPr>
          <p:nvPr>
            <p:ph type="dt" sz="half" idx="1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B962C8B-B14F-4D97-AF65-F5344CB8AC3E}" type="datetime5">
              <a:rPr kumimoji="0" lang="zh-CN" altLang="en-US" b="0" i="0" kern="1200" cap="none" spc="0" normalizeH="0" baseline="0" noProof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2017/1/24</a:t>
            </a:fld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74123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kumimoji="0" lang="zh-CN" b="0" i="0" kern="1200" cap="none" spc="0" normalizeH="0" baseline="0" noProof="0">
                <a:latin typeface="Calibri" panose="020F0502020204030204"/>
                <a:ea typeface="宋体" panose="02010600030101010101" pitchFamily="2" charset="-122"/>
                <a:cs typeface="+mn-cs"/>
              </a:rPr>
              <a:t>Ch14　促销策略</a:t>
            </a:r>
          </a:p>
        </p:txBody>
      </p:sp>
      <p:sp>
        <p:nvSpPr>
          <p:cNvPr id="9" name="灯片编号占位符 474124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>
                <a:ea typeface="华文行楷" panose="02010800040101010101" pitchFamily="2" charset="-122"/>
              </a:defRPr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  <a:cs typeface="华文行楷" panose="02010800040101010101" pitchFamily="2" charset="-122"/>
              </a:defRPr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Char char="•"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>
                <a:ea typeface="华文行楷" panose="02010800040101010101" pitchFamily="2" charset="-122"/>
              </a:defRPr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  <a:cs typeface="华文行楷" panose="02010800040101010101" pitchFamily="2" charset="-122"/>
              </a:defRPr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Char char="•"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>
                <a:ea typeface="华文行楷" panose="02010800040101010101" pitchFamily="2" charset="-122"/>
              </a:defRPr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  <a:cs typeface="华文行楷" panose="02010800040101010101" pitchFamily="2" charset="-122"/>
              </a:defRPr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Char char="•"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>
                <a:ea typeface="华文行楷" panose="02010800040101010101" pitchFamily="2" charset="-122"/>
              </a:defRPr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  <a:cs typeface="华文行楷" panose="02010800040101010101" pitchFamily="2" charset="-122"/>
              </a:defRPr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Char char="•"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>
                <a:ea typeface="华文行楷" panose="02010800040101010101" pitchFamily="2" charset="-122"/>
              </a:defRPr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  <a:cs typeface="华文行楷" panose="02010800040101010101" pitchFamily="2" charset="-122"/>
              </a:defRPr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Char char="•"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>
                <a:ea typeface="华文行楷" panose="02010800040101010101" pitchFamily="2" charset="-122"/>
              </a:defRPr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  <a:cs typeface="华文行楷" panose="02010800040101010101" pitchFamily="2" charset="-122"/>
              </a:defRPr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Char char="•"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>
                <a:ea typeface="华文行楷" panose="02010800040101010101" pitchFamily="2" charset="-122"/>
              </a:defRPr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  <a:cs typeface="华文行楷" panose="02010800040101010101" pitchFamily="2" charset="-122"/>
              </a:defRPr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Char char="•"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9"/>
            <a:ext cx="4629150" cy="3655219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宋体" panose="02010600030101010101" pitchFamily="2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>
                <a:ea typeface="华文行楷" panose="02010800040101010101" pitchFamily="2" charset="-122"/>
              </a:defRPr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  <a:cs typeface="华文行楷" panose="02010800040101010101" pitchFamily="2" charset="-122"/>
              </a:defRPr>
            </a:lvl1pPr>
          </a:lstStyle>
          <a:p>
            <a:pPr marL="0" marR="0" indent="0" defTabSz="914400" rtl="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Calibri" panose="020F0502020204030204" pitchFamily="34" charset="0"/>
              <a:ea typeface="华文行楷" panose="02010800040101010101" pitchFamily="2" charset="-122"/>
              <a:cs typeface="华文行楷" panose="02010800040101010101" pitchFamily="2" charset="-122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Char char="•"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  <a:ea typeface="华文行楷" panose="02010800040101010101" pitchFamily="2" charset="-122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512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buFontTx/>
              <a:buNone/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Calibri" panose="020F0502020204030204" pitchFamily="34" charset="0"/>
              </a:rPr>
              <a:t>‹#›</a:t>
            </a:fld>
            <a:endParaRPr lang="zh-CN" altLang="en-US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panose="02010600030101010101" pitchFamily="2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cs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cs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cs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cs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cs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cs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cs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cs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宋体" panose="02010600030101010101" pitchFamily="2" charset="-12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c8.com/2004/gif/fuhao/GIF2.files/18.gi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audio" Target="../media/audio2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zhutongad.com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3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0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372741"/>
          <p:cNvSpPr>
            <a:spLocks noGrp="1"/>
          </p:cNvSpPr>
          <p:nvPr>
            <p:ph type="title"/>
          </p:nvPr>
        </p:nvSpPr>
        <p:spPr>
          <a:xfrm>
            <a:off x="2037715" y="274955"/>
            <a:ext cx="6477635" cy="993775"/>
          </a:xfrm>
        </p:spPr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sz="4000" dirty="0">
                <a:latin typeface="黑体"/>
                <a:ea typeface="黑体"/>
                <a:cs typeface="黑体"/>
              </a:rPr>
              <a:t>第十二章  促销策略</a:t>
            </a:r>
          </a:p>
        </p:txBody>
      </p:sp>
      <p:sp>
        <p:nvSpPr>
          <p:cNvPr id="23555" name="文本占位符 372742"/>
          <p:cNvSpPr>
            <a:spLocks noGrp="1"/>
          </p:cNvSpPr>
          <p:nvPr>
            <p:ph idx="1"/>
          </p:nvPr>
        </p:nvSpPr>
        <p:spPr>
          <a:xfrm>
            <a:off x="928688" y="915566"/>
            <a:ext cx="7772400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endParaRPr lang="zh-CN" altLang="en-US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第一节　</a:t>
            </a:r>
            <a:r>
              <a:rPr lang="zh-CN" altLang="en-US" dirty="0">
                <a:latin typeface="黑体"/>
                <a:ea typeface="黑体"/>
                <a:cs typeface="黑体"/>
                <a:hlinkClick r:id="" action="ppaction://noaction"/>
              </a:rPr>
              <a:t>促销与促销组合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第二节　</a:t>
            </a:r>
            <a:r>
              <a:rPr lang="zh-CN" altLang="en-US" dirty="0">
                <a:latin typeface="黑体"/>
                <a:ea typeface="黑体"/>
                <a:cs typeface="黑体"/>
                <a:hlinkClick r:id="rId2" action="ppaction://hlinksldjump"/>
              </a:rPr>
              <a:t>人员推销策略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第三节　</a:t>
            </a:r>
            <a:r>
              <a:rPr lang="zh-CN" altLang="en-US" dirty="0">
                <a:latin typeface="黑体"/>
                <a:ea typeface="黑体"/>
                <a:cs typeface="黑体"/>
                <a:hlinkClick r:id="rId3" action="ppaction://hlinksldjump"/>
              </a:rPr>
              <a:t>广告策略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第四节　</a:t>
            </a:r>
            <a:r>
              <a:rPr lang="zh-CN" altLang="en-US" dirty="0">
                <a:latin typeface="黑体"/>
                <a:ea typeface="黑体"/>
                <a:cs typeface="黑体"/>
                <a:hlinkClick r:id="rId4" action="ppaction://hlinksldjump"/>
              </a:rPr>
              <a:t>公共关系策略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第五节　</a:t>
            </a:r>
            <a:r>
              <a:rPr lang="zh-CN" altLang="en-US" dirty="0">
                <a:latin typeface="黑体"/>
                <a:ea typeface="黑体"/>
                <a:cs typeface="黑体"/>
                <a:hlinkClick r:id="rId5" action="ppaction://hlinksldjump"/>
              </a:rPr>
              <a:t>销售促进策略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endParaRPr lang="zh-CN" altLang="en-US" dirty="0">
              <a:latin typeface="黑体"/>
              <a:ea typeface="黑体"/>
              <a:cs typeface="黑体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382979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三、促销组合及促销策略</a:t>
            </a:r>
          </a:p>
        </p:txBody>
      </p:sp>
      <p:sp>
        <p:nvSpPr>
          <p:cNvPr id="382981" name="内容占位符 382980"/>
          <p:cNvSpPr>
            <a:spLocks noGrp="1"/>
          </p:cNvSpPr>
          <p:nvPr>
            <p:ph idx="1"/>
          </p:nvPr>
        </p:nvSpPr>
        <p:spPr>
          <a:xfrm>
            <a:off x="827088" y="1492250"/>
            <a:ext cx="7772400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hlink"/>
                </a:solidFill>
                <a:latin typeface="黑体"/>
                <a:ea typeface="黑体"/>
                <a:cs typeface="黑体"/>
                <a:hlinkClick r:id="" action="ppaction://noaction"/>
              </a:rPr>
              <a:t>促销组合</a:t>
            </a:r>
            <a:r>
              <a:rPr lang="en-US" altLang="zh-CN" dirty="0">
                <a:latin typeface="黑体"/>
                <a:ea typeface="黑体"/>
                <a:cs typeface="黑体"/>
              </a:rPr>
              <a:t>——</a:t>
            </a:r>
            <a:r>
              <a:rPr lang="zh-CN" altLang="en-US" dirty="0">
                <a:latin typeface="黑体"/>
                <a:ea typeface="黑体"/>
                <a:cs typeface="黑体"/>
              </a:rPr>
              <a:t>企业根据产品的特点和营销目标，在综合分析各种影响因素的基础上，对各种促销方式的选择、编配和运用。</a:t>
            </a: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促销策略包含</a:t>
            </a:r>
            <a:br>
              <a:rPr lang="zh-CN" altLang="en-US" dirty="0">
                <a:latin typeface="黑体"/>
                <a:ea typeface="黑体"/>
                <a:cs typeface="黑体"/>
              </a:rPr>
            </a:br>
            <a:r>
              <a:rPr lang="zh-CN" altLang="en-US" dirty="0">
                <a:latin typeface="黑体"/>
                <a:ea typeface="黑体"/>
                <a:cs typeface="黑体"/>
              </a:rPr>
              <a:t>         </a:t>
            </a:r>
            <a:r>
              <a:rPr lang="zh-CN" altLang="en-US" dirty="0">
                <a:latin typeface="黑体"/>
                <a:ea typeface="黑体"/>
                <a:cs typeface="黑体"/>
                <a:hlinkClick r:id="" action="ppaction://noaction"/>
              </a:rPr>
              <a:t>推动策略</a:t>
            </a:r>
            <a:r>
              <a:rPr lang="zh-CN" altLang="en-US" dirty="0">
                <a:latin typeface="黑体"/>
                <a:ea typeface="黑体"/>
                <a:cs typeface="黑体"/>
              </a:rPr>
              <a:t>（</a:t>
            </a:r>
            <a:r>
              <a:rPr lang="en-US" altLang="zh-CN" dirty="0">
                <a:latin typeface="黑体"/>
                <a:ea typeface="黑体"/>
                <a:cs typeface="黑体"/>
              </a:rPr>
              <a:t>Push strategy</a:t>
            </a:r>
            <a:r>
              <a:rPr lang="zh-CN" altLang="en-US" dirty="0">
                <a:latin typeface="黑体"/>
                <a:ea typeface="黑体"/>
                <a:cs typeface="黑体"/>
              </a:rPr>
              <a:t>）</a:t>
            </a:r>
            <a:br>
              <a:rPr lang="zh-CN" altLang="en-US" dirty="0">
                <a:latin typeface="黑体"/>
                <a:ea typeface="黑体"/>
                <a:cs typeface="黑体"/>
              </a:rPr>
            </a:br>
            <a:r>
              <a:rPr lang="zh-CN" altLang="en-US" dirty="0">
                <a:latin typeface="黑体"/>
                <a:ea typeface="黑体"/>
                <a:cs typeface="黑体"/>
              </a:rPr>
              <a:t>         </a:t>
            </a:r>
            <a:r>
              <a:rPr lang="zh-CN" altLang="en-US" dirty="0">
                <a:latin typeface="黑体"/>
                <a:ea typeface="黑体"/>
                <a:cs typeface="黑体"/>
                <a:hlinkClick r:id="" action="ppaction://noaction"/>
              </a:rPr>
              <a:t>拉引策略</a:t>
            </a:r>
            <a:r>
              <a:rPr lang="zh-CN" altLang="en-US" dirty="0">
                <a:latin typeface="黑体"/>
                <a:ea typeface="黑体"/>
                <a:cs typeface="黑体"/>
              </a:rPr>
              <a:t>（</a:t>
            </a:r>
            <a:r>
              <a:rPr lang="en-US" altLang="zh-CN" dirty="0">
                <a:latin typeface="黑体"/>
                <a:ea typeface="黑体"/>
                <a:cs typeface="黑体"/>
              </a:rPr>
              <a:t>Pull strategy</a:t>
            </a:r>
            <a:r>
              <a:rPr lang="zh-CN" altLang="en-US" dirty="0">
                <a:latin typeface="黑体"/>
                <a:ea typeface="黑体"/>
                <a:cs typeface="黑体"/>
              </a:rPr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82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82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8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4" name="标题 384003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latin typeface="黑体"/>
                <a:ea typeface="黑体"/>
                <a:cs typeface="黑体"/>
              </a:rPr>
              <a:t>推动与拉引策略</a:t>
            </a:r>
          </a:p>
        </p:txBody>
      </p:sp>
      <p:grpSp>
        <p:nvGrpSpPr>
          <p:cNvPr id="2" name="组合 384046"/>
          <p:cNvGrpSpPr/>
          <p:nvPr/>
        </p:nvGrpSpPr>
        <p:grpSpPr>
          <a:xfrm>
            <a:off x="381000" y="1543050"/>
            <a:ext cx="8305800" cy="1143000"/>
            <a:chOff x="240" y="1296"/>
            <a:chExt cx="5232" cy="960"/>
          </a:xfrm>
        </p:grpSpPr>
        <p:sp>
          <p:nvSpPr>
            <p:cNvPr id="30740" name="矩形 384006" descr="信纸"/>
            <p:cNvSpPr/>
            <p:nvPr/>
          </p:nvSpPr>
          <p:spPr>
            <a:xfrm>
              <a:off x="864" y="1488"/>
              <a:ext cx="864" cy="384"/>
            </a:xfrm>
            <a:prstGeom prst="rect">
              <a:avLst/>
            </a:prstGeom>
            <a:blipFill rotWithShape="1">
              <a:blip r:embed="rId3"/>
            </a:blip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</p:spPr>
          <p:txBody>
            <a:bodyPr wrap="none" anchor="ctr">
              <a:flatTx/>
            </a:bodyPr>
            <a:lstStyle/>
            <a:p>
              <a:pPr lvl="0" algn="ctr" eaLnBrk="1" hangingPunct="1"/>
              <a:r>
                <a:rPr lang="zh-CN" altLang="en-US" dirty="0">
                  <a:latin typeface="Tahoma" panose="020B0604030504040204" pitchFamily="34" charset="0"/>
                  <a:ea typeface="宋体" panose="02010600030101010101" pitchFamily="2" charset="-122"/>
                </a:rPr>
                <a:t>制造商</a:t>
              </a:r>
            </a:p>
          </p:txBody>
        </p:sp>
        <p:sp>
          <p:nvSpPr>
            <p:cNvPr id="30741" name="矩形 384007" descr="信纸"/>
            <p:cNvSpPr/>
            <p:nvPr/>
          </p:nvSpPr>
          <p:spPr>
            <a:xfrm>
              <a:off x="4608" y="1488"/>
              <a:ext cx="864" cy="384"/>
            </a:xfrm>
            <a:prstGeom prst="rect">
              <a:avLst/>
            </a:prstGeom>
            <a:blipFill rotWithShape="1">
              <a:blip r:embed="rId3"/>
            </a:blip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</p:spPr>
          <p:txBody>
            <a:bodyPr wrap="none" anchor="ctr">
              <a:flatTx/>
            </a:bodyPr>
            <a:lstStyle/>
            <a:p>
              <a:pPr lvl="0" algn="ctr" eaLnBrk="1" hangingPunct="1"/>
              <a:r>
                <a:rPr lang="zh-CN" altLang="en-US" dirty="0">
                  <a:latin typeface="Tahoma" panose="020B0604030504040204" pitchFamily="34" charset="0"/>
                  <a:ea typeface="宋体" panose="02010600030101010101" pitchFamily="2" charset="-122"/>
                </a:rPr>
                <a:t>最终用户</a:t>
              </a:r>
            </a:p>
          </p:txBody>
        </p:sp>
        <p:sp>
          <p:nvSpPr>
            <p:cNvPr id="30742" name="矩形 384008" descr="信纸"/>
            <p:cNvSpPr/>
            <p:nvPr/>
          </p:nvSpPr>
          <p:spPr>
            <a:xfrm>
              <a:off x="2736" y="1488"/>
              <a:ext cx="864" cy="384"/>
            </a:xfrm>
            <a:prstGeom prst="rect">
              <a:avLst/>
            </a:prstGeom>
            <a:blipFill rotWithShape="1">
              <a:blip r:embed="rId3"/>
            </a:blip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</p:spPr>
          <p:txBody>
            <a:bodyPr wrap="none" anchor="ctr">
              <a:flatTx/>
            </a:bodyPr>
            <a:lstStyle/>
            <a:p>
              <a:pPr lvl="0" algn="ctr" eaLnBrk="1" hangingPunct="1"/>
              <a:r>
                <a:rPr lang="zh-CN" altLang="en-US" dirty="0">
                  <a:latin typeface="Tahoma" panose="020B0604030504040204" pitchFamily="34" charset="0"/>
                  <a:ea typeface="宋体" panose="02010600030101010101" pitchFamily="2" charset="-122"/>
                </a:rPr>
                <a:t>中间商</a:t>
              </a:r>
            </a:p>
          </p:txBody>
        </p:sp>
        <p:sp>
          <p:nvSpPr>
            <p:cNvPr id="30743" name="文本框 384012"/>
            <p:cNvSpPr txBox="1"/>
            <p:nvPr/>
          </p:nvSpPr>
          <p:spPr>
            <a:xfrm>
              <a:off x="1824" y="1296"/>
              <a:ext cx="912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</a:pPr>
              <a:r>
                <a:rPr lang="zh-CN" altLang="en-US" dirty="0">
                  <a:latin typeface="Tahoma" panose="020B0604030504040204" pitchFamily="34" charset="0"/>
                  <a:ea typeface="宋体" panose="02010600030101010101" pitchFamily="2" charset="-122"/>
                </a:rPr>
                <a:t>营销活动</a:t>
              </a:r>
            </a:p>
          </p:txBody>
        </p:sp>
        <p:sp>
          <p:nvSpPr>
            <p:cNvPr id="30744" name="文本框 384014"/>
            <p:cNvSpPr txBox="1"/>
            <p:nvPr/>
          </p:nvSpPr>
          <p:spPr>
            <a:xfrm>
              <a:off x="3792" y="1296"/>
              <a:ext cx="528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</a:pPr>
              <a:r>
                <a:rPr lang="zh-CN" altLang="en-US" dirty="0">
                  <a:latin typeface="Tahoma" panose="020B0604030504040204" pitchFamily="34" charset="0"/>
                  <a:ea typeface="宋体" panose="02010600030101010101" pitchFamily="2" charset="-122"/>
                </a:rPr>
                <a:t>需求</a:t>
              </a:r>
            </a:p>
          </p:txBody>
        </p:sp>
        <p:sp>
          <p:nvSpPr>
            <p:cNvPr id="30745" name="文本框 384015"/>
            <p:cNvSpPr txBox="1"/>
            <p:nvPr/>
          </p:nvSpPr>
          <p:spPr>
            <a:xfrm>
              <a:off x="1968" y="1920"/>
              <a:ext cx="528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</a:pPr>
              <a:r>
                <a:rPr lang="zh-CN" altLang="en-US" dirty="0">
                  <a:latin typeface="Tahoma" panose="020B0604030504040204" pitchFamily="34" charset="0"/>
                  <a:ea typeface="宋体" panose="02010600030101010101" pitchFamily="2" charset="-122"/>
                </a:rPr>
                <a:t>需求</a:t>
              </a:r>
            </a:p>
          </p:txBody>
        </p:sp>
        <p:sp>
          <p:nvSpPr>
            <p:cNvPr id="30746" name="直接连接符 384018"/>
            <p:cNvSpPr/>
            <p:nvPr/>
          </p:nvSpPr>
          <p:spPr>
            <a:xfrm>
              <a:off x="3168" y="1872"/>
              <a:ext cx="0" cy="384"/>
            </a:xfrm>
            <a:prstGeom prst="line">
              <a:avLst/>
            </a:prstGeom>
            <a:ln w="76200" cap="flat" cmpd="sng">
              <a:solidFill>
                <a:srgbClr val="FF66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747" name="直接连接符 384019"/>
            <p:cNvSpPr/>
            <p:nvPr/>
          </p:nvSpPr>
          <p:spPr>
            <a:xfrm flipH="1">
              <a:off x="1296" y="2256"/>
              <a:ext cx="1872" cy="0"/>
            </a:xfrm>
            <a:prstGeom prst="line">
              <a:avLst/>
            </a:prstGeom>
            <a:ln w="76200" cap="flat" cmpd="sng">
              <a:solidFill>
                <a:srgbClr val="FF66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748" name="直接连接符 384020"/>
            <p:cNvSpPr/>
            <p:nvPr/>
          </p:nvSpPr>
          <p:spPr>
            <a:xfrm flipV="1">
              <a:off x="1296" y="1872"/>
              <a:ext cx="0" cy="384"/>
            </a:xfrm>
            <a:prstGeom prst="line">
              <a:avLst/>
            </a:prstGeom>
            <a:ln w="76200" cap="flat" cmpd="sng">
              <a:solidFill>
                <a:srgbClr val="FF6600"/>
              </a:solidFill>
              <a:prstDash val="solid"/>
              <a:headEnd type="none" w="sm" len="sm"/>
              <a:tailEnd type="triangle" w="sm" len="sm"/>
            </a:ln>
          </p:spPr>
        </p:sp>
        <p:sp>
          <p:nvSpPr>
            <p:cNvPr id="30749" name="直接连接符 384021"/>
            <p:cNvSpPr/>
            <p:nvPr/>
          </p:nvSpPr>
          <p:spPr>
            <a:xfrm>
              <a:off x="1728" y="1680"/>
              <a:ext cx="1008" cy="0"/>
            </a:xfrm>
            <a:prstGeom prst="line">
              <a:avLst/>
            </a:prstGeom>
            <a:ln w="76200" cap="flat" cmpd="sng">
              <a:solidFill>
                <a:srgbClr val="FF6600"/>
              </a:solidFill>
              <a:prstDash val="solid"/>
              <a:headEnd type="none" w="sm" len="sm"/>
              <a:tailEnd type="triangle" w="sm" len="sm"/>
            </a:ln>
          </p:spPr>
        </p:sp>
        <p:sp>
          <p:nvSpPr>
            <p:cNvPr id="30750" name="直接连接符 384022"/>
            <p:cNvSpPr/>
            <p:nvPr/>
          </p:nvSpPr>
          <p:spPr>
            <a:xfrm>
              <a:off x="3600" y="1680"/>
              <a:ext cx="1008" cy="0"/>
            </a:xfrm>
            <a:prstGeom prst="line">
              <a:avLst/>
            </a:prstGeom>
            <a:ln w="76200" cap="flat" cmpd="sng">
              <a:solidFill>
                <a:srgbClr val="FF6600"/>
              </a:solidFill>
              <a:prstDash val="solid"/>
              <a:headEnd type="none" w="sm" len="sm"/>
              <a:tailEnd type="triangle" w="sm" len="sm"/>
            </a:ln>
          </p:spPr>
        </p:sp>
        <p:sp>
          <p:nvSpPr>
            <p:cNvPr id="30751" name="文本框 384023"/>
            <p:cNvSpPr txBox="1"/>
            <p:nvPr/>
          </p:nvSpPr>
          <p:spPr>
            <a:xfrm>
              <a:off x="240" y="1440"/>
              <a:ext cx="528" cy="5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</a:pPr>
              <a:r>
                <a:rPr lang="zh-CN" altLang="en-US" dirty="0">
                  <a:latin typeface="Tahoma" panose="020B0604030504040204" pitchFamily="34" charset="0"/>
                  <a:ea typeface="宋体" panose="02010600030101010101" pitchFamily="2" charset="-122"/>
                </a:rPr>
                <a:t>推动策略</a:t>
              </a:r>
            </a:p>
          </p:txBody>
        </p:sp>
      </p:grpSp>
      <p:grpSp>
        <p:nvGrpSpPr>
          <p:cNvPr id="3" name="组合 384047"/>
          <p:cNvGrpSpPr/>
          <p:nvPr/>
        </p:nvGrpSpPr>
        <p:grpSpPr>
          <a:xfrm>
            <a:off x="381000" y="3143250"/>
            <a:ext cx="8305800" cy="1446213"/>
            <a:chOff x="240" y="2640"/>
            <a:chExt cx="5232" cy="1215"/>
          </a:xfrm>
        </p:grpSpPr>
        <p:sp>
          <p:nvSpPr>
            <p:cNvPr id="30728" name="矩形 384026" descr="信纸"/>
            <p:cNvSpPr/>
            <p:nvPr/>
          </p:nvSpPr>
          <p:spPr>
            <a:xfrm>
              <a:off x="864" y="3360"/>
              <a:ext cx="864" cy="384"/>
            </a:xfrm>
            <a:prstGeom prst="rect">
              <a:avLst/>
            </a:prstGeom>
            <a:blipFill rotWithShape="1">
              <a:blip r:embed="rId3"/>
            </a:blip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</p:spPr>
          <p:txBody>
            <a:bodyPr wrap="none" anchor="ctr">
              <a:flatTx/>
            </a:bodyPr>
            <a:lstStyle/>
            <a:p>
              <a:pPr lvl="0" algn="ctr" eaLnBrk="1" hangingPunct="1"/>
              <a:r>
                <a:rPr lang="zh-CN" altLang="en-US" dirty="0">
                  <a:latin typeface="Tahoma" panose="020B0604030504040204" pitchFamily="34" charset="0"/>
                  <a:ea typeface="宋体" panose="02010600030101010101" pitchFamily="2" charset="-122"/>
                </a:rPr>
                <a:t>制造商</a:t>
              </a:r>
            </a:p>
          </p:txBody>
        </p:sp>
        <p:sp>
          <p:nvSpPr>
            <p:cNvPr id="30729" name="矩形 384027" descr="信纸"/>
            <p:cNvSpPr/>
            <p:nvPr/>
          </p:nvSpPr>
          <p:spPr>
            <a:xfrm>
              <a:off x="4608" y="3360"/>
              <a:ext cx="864" cy="384"/>
            </a:xfrm>
            <a:prstGeom prst="rect">
              <a:avLst/>
            </a:prstGeom>
            <a:blipFill rotWithShape="1">
              <a:blip r:embed="rId3"/>
            </a:blip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</p:spPr>
          <p:txBody>
            <a:bodyPr wrap="none" anchor="ctr">
              <a:flatTx/>
            </a:bodyPr>
            <a:lstStyle/>
            <a:p>
              <a:pPr lvl="0" algn="ctr" eaLnBrk="1" hangingPunct="1"/>
              <a:r>
                <a:rPr lang="zh-CN" altLang="en-US" dirty="0">
                  <a:latin typeface="Tahoma" panose="020B0604030504040204" pitchFamily="34" charset="0"/>
                  <a:ea typeface="宋体" panose="02010600030101010101" pitchFamily="2" charset="-122"/>
                </a:rPr>
                <a:t>最终用户</a:t>
              </a:r>
            </a:p>
          </p:txBody>
        </p:sp>
        <p:sp>
          <p:nvSpPr>
            <p:cNvPr id="30730" name="矩形 384028" descr="信纸"/>
            <p:cNvSpPr/>
            <p:nvPr/>
          </p:nvSpPr>
          <p:spPr>
            <a:xfrm>
              <a:off x="2736" y="3360"/>
              <a:ext cx="864" cy="384"/>
            </a:xfrm>
            <a:prstGeom prst="rect">
              <a:avLst/>
            </a:prstGeom>
            <a:blipFill rotWithShape="1">
              <a:blip r:embed="rId3"/>
            </a:blip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</p:spPr>
          <p:txBody>
            <a:bodyPr wrap="none" anchor="ctr">
              <a:flatTx/>
            </a:bodyPr>
            <a:lstStyle/>
            <a:p>
              <a:pPr lvl="0" algn="ctr" eaLnBrk="1" hangingPunct="1"/>
              <a:r>
                <a:rPr lang="zh-CN" altLang="en-US" dirty="0">
                  <a:latin typeface="Tahoma" panose="020B0604030504040204" pitchFamily="34" charset="0"/>
                  <a:ea typeface="宋体" panose="02010600030101010101" pitchFamily="2" charset="-122"/>
                </a:rPr>
                <a:t>中间商</a:t>
              </a:r>
            </a:p>
          </p:txBody>
        </p:sp>
        <p:sp>
          <p:nvSpPr>
            <p:cNvPr id="30731" name="文本框 384029"/>
            <p:cNvSpPr txBox="1"/>
            <p:nvPr/>
          </p:nvSpPr>
          <p:spPr>
            <a:xfrm>
              <a:off x="2736" y="2640"/>
              <a:ext cx="912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</a:pPr>
              <a:r>
                <a:rPr lang="zh-CN" altLang="en-US" dirty="0">
                  <a:latin typeface="Tahoma" panose="020B0604030504040204" pitchFamily="34" charset="0"/>
                  <a:ea typeface="宋体" panose="02010600030101010101" pitchFamily="2" charset="-122"/>
                </a:rPr>
                <a:t>营销活动</a:t>
              </a:r>
            </a:p>
          </p:txBody>
        </p:sp>
        <p:sp>
          <p:nvSpPr>
            <p:cNvPr id="30732" name="文本框 384030"/>
            <p:cNvSpPr txBox="1"/>
            <p:nvPr/>
          </p:nvSpPr>
          <p:spPr>
            <a:xfrm>
              <a:off x="3792" y="3216"/>
              <a:ext cx="528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</a:pPr>
              <a:r>
                <a:rPr lang="zh-CN" altLang="en-US" dirty="0">
                  <a:latin typeface="Tahoma" panose="020B0604030504040204" pitchFamily="34" charset="0"/>
                  <a:ea typeface="宋体" panose="02010600030101010101" pitchFamily="2" charset="-122"/>
                </a:rPr>
                <a:t>需求</a:t>
              </a:r>
            </a:p>
          </p:txBody>
        </p:sp>
        <p:sp>
          <p:nvSpPr>
            <p:cNvPr id="30733" name="直接连接符 384032"/>
            <p:cNvSpPr/>
            <p:nvPr/>
          </p:nvSpPr>
          <p:spPr>
            <a:xfrm>
              <a:off x="1296" y="2976"/>
              <a:ext cx="0" cy="384"/>
            </a:xfrm>
            <a:prstGeom prst="line">
              <a:avLst/>
            </a:prstGeom>
            <a:ln w="76200" cap="flat" cmpd="sng">
              <a:solidFill>
                <a:srgbClr val="FF66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734" name="直接连接符 384033"/>
            <p:cNvSpPr/>
            <p:nvPr/>
          </p:nvSpPr>
          <p:spPr>
            <a:xfrm flipH="1">
              <a:off x="1296" y="2976"/>
              <a:ext cx="3744" cy="0"/>
            </a:xfrm>
            <a:prstGeom prst="line">
              <a:avLst/>
            </a:prstGeom>
            <a:ln w="76200" cap="flat" cmpd="sng">
              <a:solidFill>
                <a:srgbClr val="FF66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735" name="文本框 384037"/>
            <p:cNvSpPr txBox="1"/>
            <p:nvPr/>
          </p:nvSpPr>
          <p:spPr>
            <a:xfrm>
              <a:off x="240" y="3312"/>
              <a:ext cx="528" cy="5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</a:pPr>
              <a:r>
                <a:rPr lang="zh-CN" altLang="en-US" dirty="0">
                  <a:latin typeface="Tahoma" panose="020B0604030504040204" pitchFamily="34" charset="0"/>
                  <a:ea typeface="宋体" panose="02010600030101010101" pitchFamily="2" charset="-122"/>
                </a:rPr>
                <a:t>拉引策略</a:t>
              </a:r>
            </a:p>
          </p:txBody>
        </p:sp>
        <p:sp>
          <p:nvSpPr>
            <p:cNvPr id="30736" name="直接连接符 384038"/>
            <p:cNvSpPr/>
            <p:nvPr/>
          </p:nvSpPr>
          <p:spPr>
            <a:xfrm>
              <a:off x="5040" y="2976"/>
              <a:ext cx="0" cy="384"/>
            </a:xfrm>
            <a:prstGeom prst="line">
              <a:avLst/>
            </a:prstGeom>
            <a:ln w="76200" cap="flat" cmpd="sng">
              <a:solidFill>
                <a:srgbClr val="FF6600"/>
              </a:solidFill>
              <a:prstDash val="solid"/>
              <a:headEnd type="none" w="sm" len="sm"/>
              <a:tailEnd type="triangle" w="sm" len="sm"/>
            </a:ln>
          </p:spPr>
        </p:sp>
        <p:sp>
          <p:nvSpPr>
            <p:cNvPr id="30737" name="文本框 384039"/>
            <p:cNvSpPr txBox="1"/>
            <p:nvPr/>
          </p:nvSpPr>
          <p:spPr>
            <a:xfrm>
              <a:off x="1968" y="3216"/>
              <a:ext cx="528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</a:pPr>
              <a:r>
                <a:rPr lang="zh-CN" altLang="en-US" dirty="0">
                  <a:latin typeface="Tahoma" panose="020B0604030504040204" pitchFamily="34" charset="0"/>
                  <a:ea typeface="宋体" panose="02010600030101010101" pitchFamily="2" charset="-122"/>
                </a:rPr>
                <a:t>需求</a:t>
              </a:r>
            </a:p>
          </p:txBody>
        </p:sp>
        <p:sp>
          <p:nvSpPr>
            <p:cNvPr id="30738" name="直接连接符 384040"/>
            <p:cNvSpPr/>
            <p:nvPr/>
          </p:nvSpPr>
          <p:spPr>
            <a:xfrm flipH="1">
              <a:off x="1728" y="3552"/>
              <a:ext cx="1008" cy="0"/>
            </a:xfrm>
            <a:prstGeom prst="line">
              <a:avLst/>
            </a:prstGeom>
            <a:ln w="76200" cap="flat" cmpd="sng">
              <a:solidFill>
                <a:srgbClr val="FF6600"/>
              </a:solidFill>
              <a:prstDash val="solid"/>
              <a:headEnd type="none" w="sm" len="sm"/>
              <a:tailEnd type="triangle" w="sm" len="sm"/>
            </a:ln>
          </p:spPr>
        </p:sp>
        <p:sp>
          <p:nvSpPr>
            <p:cNvPr id="30739" name="直接连接符 384041"/>
            <p:cNvSpPr/>
            <p:nvPr/>
          </p:nvSpPr>
          <p:spPr>
            <a:xfrm flipH="1">
              <a:off x="3600" y="3552"/>
              <a:ext cx="1008" cy="0"/>
            </a:xfrm>
            <a:prstGeom prst="line">
              <a:avLst/>
            </a:prstGeom>
            <a:ln w="76200" cap="flat" cmpd="sng">
              <a:solidFill>
                <a:srgbClr val="FF6600"/>
              </a:solidFill>
              <a:prstDash val="solid"/>
              <a:headEnd type="none" w="sm" len="sm"/>
              <a:tailEnd type="triangle" w="sm" len="sm"/>
            </a:ln>
          </p:spPr>
        </p:sp>
      </p:grpSp>
      <p:sp>
        <p:nvSpPr>
          <p:cNvPr id="384044" name="矩形标注 384043" descr="花束"/>
          <p:cNvSpPr/>
          <p:nvPr/>
        </p:nvSpPr>
        <p:spPr>
          <a:xfrm>
            <a:off x="6588125" y="514350"/>
            <a:ext cx="1800225" cy="914400"/>
          </a:xfrm>
          <a:prstGeom prst="wedgeRectCallout">
            <a:avLst>
              <a:gd name="adj1" fmla="val -182454"/>
              <a:gd name="adj2" fmla="val 76171"/>
            </a:avLst>
          </a:prstGeom>
          <a:blipFill rotWithShape="1">
            <a:blip r:embed="rId4"/>
          </a:blipFill>
          <a:ln w="9525">
            <a:noFill/>
          </a:ln>
          <a:effectLst>
            <a:prstShdw prst="shdw17" dist="17961" dir="2699999">
              <a:srgbClr val="7A7A99"/>
            </a:prstShdw>
          </a:effectLst>
        </p:spPr>
        <p:txBody>
          <a:bodyPr/>
          <a:lstStyle/>
          <a:p>
            <a:pPr lvl="0" algn="ctr" eaLnBrk="1" hangingPunct="1"/>
            <a:r>
              <a:rPr lang="zh-CN" altLang="en-US" dirty="0">
                <a:latin typeface="Tahoma" panose="020B0604030504040204" pitchFamily="34" charset="0"/>
                <a:ea typeface="宋体" panose="02010600030101010101" pitchFamily="2" charset="-122"/>
              </a:rPr>
              <a:t>人员推销；</a:t>
            </a:r>
          </a:p>
          <a:p>
            <a:pPr lvl="0" algn="ctr" eaLnBrk="1" hangingPunct="1"/>
            <a:r>
              <a:rPr lang="zh-CN" altLang="en-US" dirty="0">
                <a:latin typeface="Tahoma" panose="020B0604030504040204" pitchFamily="34" charset="0"/>
                <a:ea typeface="宋体" panose="02010600030101010101" pitchFamily="2" charset="-122"/>
              </a:rPr>
              <a:t>对中间商的销售促进</a:t>
            </a:r>
          </a:p>
        </p:txBody>
      </p:sp>
      <p:sp>
        <p:nvSpPr>
          <p:cNvPr id="384045" name="矩形标注 384044" descr="花束"/>
          <p:cNvSpPr/>
          <p:nvPr/>
        </p:nvSpPr>
        <p:spPr>
          <a:xfrm>
            <a:off x="6553200" y="2457450"/>
            <a:ext cx="1752600" cy="914400"/>
          </a:xfrm>
          <a:prstGeom prst="wedgeRectCallout">
            <a:avLst>
              <a:gd name="adj1" fmla="val -100727"/>
              <a:gd name="adj2" fmla="val 47528"/>
            </a:avLst>
          </a:prstGeom>
          <a:blipFill rotWithShape="1">
            <a:blip r:embed="rId4"/>
          </a:blipFill>
          <a:ln w="9525">
            <a:noFill/>
          </a:ln>
          <a:effectLst>
            <a:prstShdw prst="shdw17" dist="17961" dir="2699999">
              <a:srgbClr val="7A7A99"/>
            </a:prstShdw>
          </a:effectLst>
        </p:spPr>
        <p:txBody>
          <a:bodyPr/>
          <a:lstStyle/>
          <a:p>
            <a:pPr lvl="0" algn="ctr" eaLnBrk="1" hangingPunct="1"/>
            <a:r>
              <a:rPr lang="zh-CN" altLang="en-US" dirty="0">
                <a:latin typeface="Tahoma" panose="020B0604030504040204" pitchFamily="34" charset="0"/>
                <a:ea typeface="宋体" panose="02010600030101010101" pitchFamily="2" charset="-122"/>
              </a:rPr>
              <a:t>广告；</a:t>
            </a:r>
          </a:p>
          <a:p>
            <a:pPr lvl="0" algn="ctr" eaLnBrk="1" hangingPunct="1"/>
            <a:r>
              <a:rPr lang="zh-CN" altLang="en-US" dirty="0">
                <a:latin typeface="Tahoma" panose="020B0604030504040204" pitchFamily="34" charset="0"/>
                <a:ea typeface="宋体" panose="02010600030101010101" pitchFamily="2" charset="-122"/>
              </a:rPr>
              <a:t>对消费者的销售促进</a:t>
            </a:r>
          </a:p>
        </p:txBody>
      </p:sp>
      <p:sp>
        <p:nvSpPr>
          <p:cNvPr id="30727" name="动作按钮: 开始 384045">
            <a:hlinkClick r:id="" action="ppaction://noaction"/>
          </p:cNvPr>
          <p:cNvSpPr/>
          <p:nvPr/>
        </p:nvSpPr>
        <p:spPr>
          <a:xfrm>
            <a:off x="7391400" y="4857750"/>
            <a:ext cx="304800" cy="171450"/>
          </a:xfrm>
          <a:prstGeom prst="actionButtonBeginning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sm" len="sm"/>
            <a:tailEnd type="none" w="sm" len="sm"/>
          </a:ln>
        </p:spPr>
        <p:txBody>
          <a:bodyPr wrap="none" anchor="ctr"/>
          <a:lstStyle/>
          <a:p>
            <a:pPr lvl="0" algn="ctr" eaLnBrk="1" hangingPunct="1"/>
            <a:endParaRPr lang="zh-CN" altLang="en-US" u="sng"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840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840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4" grpId="0"/>
      <p:bldP spid="384044" grpId="0" animBg="1"/>
      <p:bldP spid="3840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本占位符 482306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案例：孔府家酒打开北京市场</a:t>
            </a:r>
            <a:r>
              <a:rPr lang="en-US" altLang="zh-CN" dirty="0">
                <a:latin typeface="黑体"/>
                <a:ea typeface="黑体"/>
                <a:cs typeface="黑体"/>
              </a:rPr>
              <a:t>(</a:t>
            </a:r>
            <a:r>
              <a:rPr lang="zh-CN" altLang="en-US" dirty="0">
                <a:latin typeface="黑体"/>
                <a:ea typeface="黑体"/>
                <a:cs typeface="黑体"/>
              </a:rPr>
              <a:t>请看视频九）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标题 457729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促销组合（</a:t>
            </a:r>
            <a:r>
              <a:rPr lang="en-US" altLang="zh-CN" dirty="0">
                <a:latin typeface="黑体"/>
                <a:ea typeface="黑体"/>
                <a:cs typeface="黑体"/>
              </a:rPr>
              <a:t>Promotion mix)</a:t>
            </a:r>
          </a:p>
        </p:txBody>
      </p:sp>
      <p:graphicFrame>
        <p:nvGraphicFramePr>
          <p:cNvPr id="2050" name="对象 457731"/>
          <p:cNvGraphicFramePr/>
          <p:nvPr/>
        </p:nvGraphicFramePr>
        <p:xfrm>
          <a:off x="642938" y="1343025"/>
          <a:ext cx="7929562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r:id="rId3" imgW="3589655" imgH="1033780" progId="OrgPlusWOPX.4">
                  <p:embed/>
                </p:oleObj>
              </mc:Choice>
              <mc:Fallback>
                <p:oleObj r:id="rId3" imgW="3589655" imgH="1033780" progId="OrgPlusWOPX.4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2938" y="1343025"/>
                        <a:ext cx="7929562" cy="3086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/>
          <p:nvPr/>
        </p:nvGrpSpPr>
        <p:grpSpPr>
          <a:xfrm>
            <a:off x="500063" y="1314450"/>
            <a:ext cx="8143875" cy="3657600"/>
            <a:chOff x="-3" y="-3"/>
            <a:chExt cx="3662" cy="5766"/>
          </a:xfrm>
        </p:grpSpPr>
        <p:grpSp>
          <p:nvGrpSpPr>
            <p:cNvPr id="32786" name="Group 3"/>
            <p:cNvGrpSpPr/>
            <p:nvPr/>
          </p:nvGrpSpPr>
          <p:grpSpPr>
            <a:xfrm>
              <a:off x="0" y="0"/>
              <a:ext cx="3656" cy="5760"/>
              <a:chOff x="0" y="0"/>
              <a:chExt cx="3656" cy="5760"/>
            </a:xfrm>
          </p:grpSpPr>
          <p:grpSp>
            <p:nvGrpSpPr>
              <p:cNvPr id="32788" name="Group 4"/>
              <p:cNvGrpSpPr/>
              <p:nvPr/>
            </p:nvGrpSpPr>
            <p:grpSpPr>
              <a:xfrm>
                <a:off x="0" y="0"/>
                <a:ext cx="832" cy="384"/>
                <a:chOff x="0" y="0"/>
                <a:chExt cx="832" cy="384"/>
              </a:xfrm>
            </p:grpSpPr>
            <p:sp>
              <p:nvSpPr>
                <p:cNvPr id="33011" name="Rectangle 5"/>
                <p:cNvSpPr/>
                <p:nvPr/>
              </p:nvSpPr>
              <p:spPr>
                <a:xfrm>
                  <a:off x="43" y="0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印刷和电台广告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3012" name="Rectangle 6"/>
                <p:cNvSpPr/>
                <p:nvPr/>
              </p:nvSpPr>
              <p:spPr>
                <a:xfrm>
                  <a:off x="0" y="0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789" name="Group 7"/>
              <p:cNvGrpSpPr/>
              <p:nvPr/>
            </p:nvGrpSpPr>
            <p:grpSpPr>
              <a:xfrm>
                <a:off x="832" y="0"/>
                <a:ext cx="832" cy="384"/>
                <a:chOff x="832" y="0"/>
                <a:chExt cx="832" cy="384"/>
              </a:xfrm>
            </p:grpSpPr>
            <p:sp>
              <p:nvSpPr>
                <p:cNvPr id="33009" name="Rectangle 8"/>
                <p:cNvSpPr/>
                <p:nvPr/>
              </p:nvSpPr>
              <p:spPr>
                <a:xfrm>
                  <a:off x="875" y="0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竞赛、游戏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3010" name="Rectangle 9"/>
                <p:cNvSpPr/>
                <p:nvPr/>
              </p:nvSpPr>
              <p:spPr>
                <a:xfrm>
                  <a:off x="832" y="0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790" name="Group 10"/>
              <p:cNvGrpSpPr/>
              <p:nvPr/>
            </p:nvGrpSpPr>
            <p:grpSpPr>
              <a:xfrm>
                <a:off x="1664" y="0"/>
                <a:ext cx="580" cy="384"/>
                <a:chOff x="1664" y="0"/>
                <a:chExt cx="580" cy="384"/>
              </a:xfrm>
            </p:grpSpPr>
            <p:sp>
              <p:nvSpPr>
                <p:cNvPr id="33007" name="Rectangle 11"/>
                <p:cNvSpPr/>
                <p:nvPr/>
              </p:nvSpPr>
              <p:spPr>
                <a:xfrm>
                  <a:off x="1707" y="0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报刊稿子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3008" name="Rectangle 12"/>
                <p:cNvSpPr/>
                <p:nvPr/>
              </p:nvSpPr>
              <p:spPr>
                <a:xfrm>
                  <a:off x="1664" y="0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791" name="Group 13"/>
              <p:cNvGrpSpPr/>
              <p:nvPr/>
            </p:nvGrpSpPr>
            <p:grpSpPr>
              <a:xfrm>
                <a:off x="2244" y="0"/>
                <a:ext cx="832" cy="384"/>
                <a:chOff x="2244" y="0"/>
                <a:chExt cx="832" cy="384"/>
              </a:xfrm>
            </p:grpSpPr>
            <p:sp>
              <p:nvSpPr>
                <p:cNvPr id="33005" name="Rectangle 14"/>
                <p:cNvSpPr/>
                <p:nvPr/>
              </p:nvSpPr>
              <p:spPr>
                <a:xfrm>
                  <a:off x="2287" y="0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推销陈说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3006" name="Rectangle 15"/>
                <p:cNvSpPr/>
                <p:nvPr/>
              </p:nvSpPr>
              <p:spPr>
                <a:xfrm>
                  <a:off x="2244" y="0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792" name="Group 16"/>
              <p:cNvGrpSpPr/>
              <p:nvPr/>
            </p:nvGrpSpPr>
            <p:grpSpPr>
              <a:xfrm>
                <a:off x="3076" y="0"/>
                <a:ext cx="580" cy="384"/>
                <a:chOff x="3076" y="0"/>
                <a:chExt cx="580" cy="384"/>
              </a:xfrm>
            </p:grpSpPr>
            <p:sp>
              <p:nvSpPr>
                <p:cNvPr id="33003" name="Rectangle 17"/>
                <p:cNvSpPr/>
                <p:nvPr/>
              </p:nvSpPr>
              <p:spPr>
                <a:xfrm>
                  <a:off x="3119" y="0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商品目录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3004" name="Rectangle 18"/>
                <p:cNvSpPr/>
                <p:nvPr/>
              </p:nvSpPr>
              <p:spPr>
                <a:xfrm>
                  <a:off x="3076" y="0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793" name="Group 19"/>
              <p:cNvGrpSpPr/>
              <p:nvPr/>
            </p:nvGrpSpPr>
            <p:grpSpPr>
              <a:xfrm>
                <a:off x="0" y="384"/>
                <a:ext cx="832" cy="384"/>
                <a:chOff x="0" y="384"/>
                <a:chExt cx="832" cy="384"/>
              </a:xfrm>
            </p:grpSpPr>
            <p:sp>
              <p:nvSpPr>
                <p:cNvPr id="33001" name="Rectangle 20"/>
                <p:cNvSpPr/>
                <p:nvPr/>
              </p:nvSpPr>
              <p:spPr>
                <a:xfrm>
                  <a:off x="43" y="384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外包装广告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3002" name="Rectangle 21"/>
                <p:cNvSpPr/>
                <p:nvPr/>
              </p:nvSpPr>
              <p:spPr>
                <a:xfrm>
                  <a:off x="0" y="384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794" name="Group 22"/>
              <p:cNvGrpSpPr/>
              <p:nvPr/>
            </p:nvGrpSpPr>
            <p:grpSpPr>
              <a:xfrm>
                <a:off x="832" y="384"/>
                <a:ext cx="832" cy="384"/>
                <a:chOff x="832" y="384"/>
                <a:chExt cx="832" cy="384"/>
              </a:xfrm>
            </p:grpSpPr>
            <p:sp>
              <p:nvSpPr>
                <p:cNvPr id="32999" name="Rectangle 23"/>
                <p:cNvSpPr/>
                <p:nvPr/>
              </p:nvSpPr>
              <p:spPr>
                <a:xfrm>
                  <a:off x="875" y="384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对奖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3000" name="Rectangle 24"/>
                <p:cNvSpPr/>
                <p:nvPr/>
              </p:nvSpPr>
              <p:spPr>
                <a:xfrm>
                  <a:off x="832" y="384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795" name="Group 25"/>
              <p:cNvGrpSpPr/>
              <p:nvPr/>
            </p:nvGrpSpPr>
            <p:grpSpPr>
              <a:xfrm>
                <a:off x="1664" y="384"/>
                <a:ext cx="580" cy="384"/>
                <a:chOff x="1664" y="384"/>
                <a:chExt cx="580" cy="384"/>
              </a:xfrm>
            </p:grpSpPr>
            <p:sp>
              <p:nvSpPr>
                <p:cNvPr id="32997" name="Rectangle 26"/>
                <p:cNvSpPr/>
                <p:nvPr/>
              </p:nvSpPr>
              <p:spPr>
                <a:xfrm>
                  <a:off x="1707" y="384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演讲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98" name="Rectangle 27"/>
                <p:cNvSpPr/>
                <p:nvPr/>
              </p:nvSpPr>
              <p:spPr>
                <a:xfrm>
                  <a:off x="1664" y="384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796" name="Group 28"/>
              <p:cNvGrpSpPr/>
              <p:nvPr/>
            </p:nvGrpSpPr>
            <p:grpSpPr>
              <a:xfrm>
                <a:off x="2244" y="384"/>
                <a:ext cx="832" cy="384"/>
                <a:chOff x="2244" y="384"/>
                <a:chExt cx="832" cy="384"/>
              </a:xfrm>
            </p:grpSpPr>
            <p:sp>
              <p:nvSpPr>
                <p:cNvPr id="32995" name="Rectangle 29"/>
                <p:cNvSpPr/>
                <p:nvPr/>
              </p:nvSpPr>
              <p:spPr>
                <a:xfrm>
                  <a:off x="2287" y="384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销售会议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96" name="Rectangle 30"/>
                <p:cNvSpPr/>
                <p:nvPr/>
              </p:nvSpPr>
              <p:spPr>
                <a:xfrm>
                  <a:off x="2244" y="384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797" name="Group 31"/>
              <p:cNvGrpSpPr/>
              <p:nvPr/>
            </p:nvGrpSpPr>
            <p:grpSpPr>
              <a:xfrm>
                <a:off x="3076" y="384"/>
                <a:ext cx="580" cy="384"/>
                <a:chOff x="3076" y="384"/>
                <a:chExt cx="580" cy="384"/>
              </a:xfrm>
            </p:grpSpPr>
            <p:sp>
              <p:nvSpPr>
                <p:cNvPr id="32993" name="Rectangle 32"/>
                <p:cNvSpPr/>
                <p:nvPr/>
              </p:nvSpPr>
              <p:spPr>
                <a:xfrm>
                  <a:off x="3119" y="384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邮购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94" name="Rectangle 33"/>
                <p:cNvSpPr/>
                <p:nvPr/>
              </p:nvSpPr>
              <p:spPr>
                <a:xfrm>
                  <a:off x="3076" y="384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798" name="Group 34"/>
              <p:cNvGrpSpPr/>
              <p:nvPr/>
            </p:nvGrpSpPr>
            <p:grpSpPr>
              <a:xfrm>
                <a:off x="0" y="768"/>
                <a:ext cx="832" cy="384"/>
                <a:chOff x="0" y="768"/>
                <a:chExt cx="832" cy="384"/>
              </a:xfrm>
            </p:grpSpPr>
            <p:sp>
              <p:nvSpPr>
                <p:cNvPr id="32991" name="Rectangle 35"/>
                <p:cNvSpPr/>
                <p:nvPr/>
              </p:nvSpPr>
              <p:spPr>
                <a:xfrm>
                  <a:off x="43" y="768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包装中插入物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92" name="Rectangle 36"/>
                <p:cNvSpPr/>
                <p:nvPr/>
              </p:nvSpPr>
              <p:spPr>
                <a:xfrm>
                  <a:off x="0" y="768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799" name="Group 37"/>
              <p:cNvGrpSpPr/>
              <p:nvPr/>
            </p:nvGrpSpPr>
            <p:grpSpPr>
              <a:xfrm>
                <a:off x="832" y="768"/>
                <a:ext cx="832" cy="384"/>
                <a:chOff x="832" y="768"/>
                <a:chExt cx="832" cy="384"/>
              </a:xfrm>
            </p:grpSpPr>
            <p:sp>
              <p:nvSpPr>
                <p:cNvPr id="32989" name="Rectangle 38"/>
                <p:cNvSpPr/>
                <p:nvPr/>
              </p:nvSpPr>
              <p:spPr>
                <a:xfrm>
                  <a:off x="875" y="768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彩票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90" name="Rectangle 39"/>
                <p:cNvSpPr/>
                <p:nvPr/>
              </p:nvSpPr>
              <p:spPr>
                <a:xfrm>
                  <a:off x="832" y="768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00" name="Group 40"/>
              <p:cNvGrpSpPr/>
              <p:nvPr/>
            </p:nvGrpSpPr>
            <p:grpSpPr>
              <a:xfrm>
                <a:off x="1664" y="768"/>
                <a:ext cx="580" cy="384"/>
                <a:chOff x="1664" y="768"/>
                <a:chExt cx="580" cy="384"/>
              </a:xfrm>
            </p:grpSpPr>
            <p:sp>
              <p:nvSpPr>
                <p:cNvPr id="32987" name="Rectangle 41"/>
                <p:cNvSpPr/>
                <p:nvPr/>
              </p:nvSpPr>
              <p:spPr>
                <a:xfrm>
                  <a:off x="1707" y="768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研讨会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88" name="Rectangle 42"/>
                <p:cNvSpPr/>
                <p:nvPr/>
              </p:nvSpPr>
              <p:spPr>
                <a:xfrm>
                  <a:off x="1664" y="768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01" name="Group 43"/>
              <p:cNvGrpSpPr/>
              <p:nvPr/>
            </p:nvGrpSpPr>
            <p:grpSpPr>
              <a:xfrm>
                <a:off x="2244" y="768"/>
                <a:ext cx="832" cy="384"/>
                <a:chOff x="2244" y="768"/>
                <a:chExt cx="832" cy="384"/>
              </a:xfrm>
            </p:grpSpPr>
            <p:sp>
              <p:nvSpPr>
                <p:cNvPr id="32985" name="Rectangle 44"/>
                <p:cNvSpPr/>
                <p:nvPr/>
              </p:nvSpPr>
              <p:spPr>
                <a:xfrm>
                  <a:off x="2287" y="768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奖励节目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86" name="Rectangle 45"/>
                <p:cNvSpPr/>
                <p:nvPr/>
              </p:nvSpPr>
              <p:spPr>
                <a:xfrm>
                  <a:off x="2244" y="768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02" name="Group 46"/>
              <p:cNvGrpSpPr/>
              <p:nvPr/>
            </p:nvGrpSpPr>
            <p:grpSpPr>
              <a:xfrm>
                <a:off x="3076" y="768"/>
                <a:ext cx="580" cy="384"/>
                <a:chOff x="3076" y="768"/>
                <a:chExt cx="580" cy="384"/>
              </a:xfrm>
            </p:grpSpPr>
            <p:sp>
              <p:nvSpPr>
                <p:cNvPr id="32983" name="Rectangle 47"/>
                <p:cNvSpPr/>
                <p:nvPr/>
              </p:nvSpPr>
              <p:spPr>
                <a:xfrm>
                  <a:off x="3119" y="768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电话营销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84" name="Rectangle 48"/>
                <p:cNvSpPr/>
                <p:nvPr/>
              </p:nvSpPr>
              <p:spPr>
                <a:xfrm>
                  <a:off x="3076" y="768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03" name="Group 49"/>
              <p:cNvGrpSpPr/>
              <p:nvPr/>
            </p:nvGrpSpPr>
            <p:grpSpPr>
              <a:xfrm>
                <a:off x="0" y="1152"/>
                <a:ext cx="832" cy="384"/>
                <a:chOff x="0" y="1152"/>
                <a:chExt cx="832" cy="384"/>
              </a:xfrm>
            </p:grpSpPr>
            <p:sp>
              <p:nvSpPr>
                <p:cNvPr id="32981" name="Rectangle 50"/>
                <p:cNvSpPr/>
                <p:nvPr/>
              </p:nvSpPr>
              <p:spPr>
                <a:xfrm>
                  <a:off x="43" y="1152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电影画面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82" name="Rectangle 51"/>
                <p:cNvSpPr/>
                <p:nvPr/>
              </p:nvSpPr>
              <p:spPr>
                <a:xfrm>
                  <a:off x="0" y="1152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04" name="Group 52"/>
              <p:cNvGrpSpPr/>
              <p:nvPr/>
            </p:nvGrpSpPr>
            <p:grpSpPr>
              <a:xfrm>
                <a:off x="832" y="1152"/>
                <a:ext cx="832" cy="384"/>
                <a:chOff x="832" y="1152"/>
                <a:chExt cx="832" cy="384"/>
              </a:xfrm>
            </p:grpSpPr>
            <p:sp>
              <p:nvSpPr>
                <p:cNvPr id="32979" name="Rectangle 53"/>
                <p:cNvSpPr/>
                <p:nvPr/>
              </p:nvSpPr>
              <p:spPr>
                <a:xfrm>
                  <a:off x="875" y="1152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赠品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80" name="Rectangle 54"/>
                <p:cNvSpPr/>
                <p:nvPr/>
              </p:nvSpPr>
              <p:spPr>
                <a:xfrm>
                  <a:off x="832" y="1152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05" name="Group 55"/>
              <p:cNvGrpSpPr/>
              <p:nvPr/>
            </p:nvGrpSpPr>
            <p:grpSpPr>
              <a:xfrm>
                <a:off x="1664" y="1152"/>
                <a:ext cx="580" cy="384"/>
                <a:chOff x="1664" y="1152"/>
                <a:chExt cx="580" cy="384"/>
              </a:xfrm>
            </p:grpSpPr>
            <p:sp>
              <p:nvSpPr>
                <p:cNvPr id="32977" name="Rectangle 56"/>
                <p:cNvSpPr/>
                <p:nvPr/>
              </p:nvSpPr>
              <p:spPr>
                <a:xfrm>
                  <a:off x="1707" y="1152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年度报告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78" name="Rectangle 57"/>
                <p:cNvSpPr/>
                <p:nvPr/>
              </p:nvSpPr>
              <p:spPr>
                <a:xfrm>
                  <a:off x="1664" y="1152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06" name="Group 58"/>
              <p:cNvGrpSpPr/>
              <p:nvPr/>
            </p:nvGrpSpPr>
            <p:grpSpPr>
              <a:xfrm>
                <a:off x="2244" y="1152"/>
                <a:ext cx="832" cy="384"/>
                <a:chOff x="2244" y="1152"/>
                <a:chExt cx="832" cy="384"/>
              </a:xfrm>
            </p:grpSpPr>
            <p:sp>
              <p:nvSpPr>
                <p:cNvPr id="32975" name="Rectangle 59"/>
                <p:cNvSpPr/>
                <p:nvPr/>
              </p:nvSpPr>
              <p:spPr>
                <a:xfrm>
                  <a:off x="2287" y="1152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样品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76" name="Rectangle 60"/>
                <p:cNvSpPr/>
                <p:nvPr/>
              </p:nvSpPr>
              <p:spPr>
                <a:xfrm>
                  <a:off x="2244" y="1152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07" name="Group 61"/>
              <p:cNvGrpSpPr/>
              <p:nvPr/>
            </p:nvGrpSpPr>
            <p:grpSpPr>
              <a:xfrm>
                <a:off x="3076" y="1152"/>
                <a:ext cx="580" cy="384"/>
                <a:chOff x="3076" y="1152"/>
                <a:chExt cx="580" cy="384"/>
              </a:xfrm>
            </p:grpSpPr>
            <p:sp>
              <p:nvSpPr>
                <p:cNvPr id="32973" name="Rectangle 62"/>
                <p:cNvSpPr/>
                <p:nvPr/>
              </p:nvSpPr>
              <p:spPr>
                <a:xfrm>
                  <a:off x="3119" y="1152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网络销售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74" name="Rectangle 63"/>
                <p:cNvSpPr/>
                <p:nvPr/>
              </p:nvSpPr>
              <p:spPr>
                <a:xfrm>
                  <a:off x="3076" y="1152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08" name="Group 64"/>
              <p:cNvGrpSpPr/>
              <p:nvPr/>
            </p:nvGrpSpPr>
            <p:grpSpPr>
              <a:xfrm>
                <a:off x="0" y="1536"/>
                <a:ext cx="832" cy="384"/>
                <a:chOff x="0" y="1536"/>
                <a:chExt cx="832" cy="384"/>
              </a:xfrm>
            </p:grpSpPr>
            <p:sp>
              <p:nvSpPr>
                <p:cNvPr id="32971" name="Rectangle 65"/>
                <p:cNvSpPr/>
                <p:nvPr/>
              </p:nvSpPr>
              <p:spPr>
                <a:xfrm>
                  <a:off x="43" y="1536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简订本和小册子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72" name="Rectangle 66"/>
                <p:cNvSpPr/>
                <p:nvPr/>
              </p:nvSpPr>
              <p:spPr>
                <a:xfrm>
                  <a:off x="0" y="1536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09" name="Group 67"/>
              <p:cNvGrpSpPr/>
              <p:nvPr/>
            </p:nvGrpSpPr>
            <p:grpSpPr>
              <a:xfrm>
                <a:off x="832" y="1536"/>
                <a:ext cx="832" cy="384"/>
                <a:chOff x="832" y="1536"/>
                <a:chExt cx="832" cy="384"/>
              </a:xfrm>
            </p:grpSpPr>
            <p:sp>
              <p:nvSpPr>
                <p:cNvPr id="32969" name="Rectangle 68"/>
                <p:cNvSpPr/>
                <p:nvPr/>
              </p:nvSpPr>
              <p:spPr>
                <a:xfrm>
                  <a:off x="875" y="1536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样品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70" name="Rectangle 69"/>
                <p:cNvSpPr/>
                <p:nvPr/>
              </p:nvSpPr>
              <p:spPr>
                <a:xfrm>
                  <a:off x="832" y="1536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10" name="Group 70"/>
              <p:cNvGrpSpPr/>
              <p:nvPr/>
            </p:nvGrpSpPr>
            <p:grpSpPr>
              <a:xfrm>
                <a:off x="1664" y="1536"/>
                <a:ext cx="580" cy="384"/>
                <a:chOff x="1664" y="1536"/>
                <a:chExt cx="580" cy="384"/>
              </a:xfrm>
            </p:grpSpPr>
            <p:sp>
              <p:nvSpPr>
                <p:cNvPr id="32967" name="Rectangle 71"/>
                <p:cNvSpPr/>
                <p:nvPr/>
              </p:nvSpPr>
              <p:spPr>
                <a:xfrm>
                  <a:off x="1707" y="1536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慈善捐款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68" name="Rectangle 72"/>
                <p:cNvSpPr/>
                <p:nvPr/>
              </p:nvSpPr>
              <p:spPr>
                <a:xfrm>
                  <a:off x="1664" y="1536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11" name="Group 73"/>
              <p:cNvGrpSpPr/>
              <p:nvPr/>
            </p:nvGrpSpPr>
            <p:grpSpPr>
              <a:xfrm>
                <a:off x="2244" y="1536"/>
                <a:ext cx="832" cy="384"/>
                <a:chOff x="2244" y="1536"/>
                <a:chExt cx="832" cy="384"/>
              </a:xfrm>
            </p:grpSpPr>
            <p:sp>
              <p:nvSpPr>
                <p:cNvPr id="32965" name="Rectangle 74"/>
                <p:cNvSpPr/>
                <p:nvPr/>
              </p:nvSpPr>
              <p:spPr>
                <a:xfrm>
                  <a:off x="2287" y="1536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交易会和展销会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66" name="Rectangle 75"/>
                <p:cNvSpPr/>
                <p:nvPr/>
              </p:nvSpPr>
              <p:spPr>
                <a:xfrm>
                  <a:off x="2244" y="1536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12" name="Group 76"/>
              <p:cNvGrpSpPr/>
              <p:nvPr/>
            </p:nvGrpSpPr>
            <p:grpSpPr>
              <a:xfrm>
                <a:off x="3076" y="1536"/>
                <a:ext cx="580" cy="384"/>
                <a:chOff x="3076" y="1536"/>
                <a:chExt cx="580" cy="384"/>
              </a:xfrm>
            </p:grpSpPr>
            <p:sp>
              <p:nvSpPr>
                <p:cNvPr id="32963" name="Rectangle 77"/>
                <p:cNvSpPr/>
                <p:nvPr/>
              </p:nvSpPr>
              <p:spPr>
                <a:xfrm>
                  <a:off x="3119" y="1536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电视销售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64" name="Rectangle 78"/>
                <p:cNvSpPr/>
                <p:nvPr/>
              </p:nvSpPr>
              <p:spPr>
                <a:xfrm>
                  <a:off x="3076" y="1536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13" name="Group 79"/>
              <p:cNvGrpSpPr/>
              <p:nvPr/>
            </p:nvGrpSpPr>
            <p:grpSpPr>
              <a:xfrm>
                <a:off x="0" y="1920"/>
                <a:ext cx="832" cy="384"/>
                <a:chOff x="0" y="1920"/>
                <a:chExt cx="832" cy="384"/>
              </a:xfrm>
            </p:grpSpPr>
            <p:sp>
              <p:nvSpPr>
                <p:cNvPr id="32961" name="Rectangle 80"/>
                <p:cNvSpPr/>
                <p:nvPr/>
              </p:nvSpPr>
              <p:spPr>
                <a:xfrm>
                  <a:off x="43" y="1920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招贴和传单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62" name="Rectangle 81"/>
                <p:cNvSpPr/>
                <p:nvPr/>
              </p:nvSpPr>
              <p:spPr>
                <a:xfrm>
                  <a:off x="0" y="1920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14" name="Group 82"/>
              <p:cNvGrpSpPr/>
              <p:nvPr/>
            </p:nvGrpSpPr>
            <p:grpSpPr>
              <a:xfrm>
                <a:off x="832" y="1920"/>
                <a:ext cx="832" cy="384"/>
                <a:chOff x="832" y="1920"/>
                <a:chExt cx="832" cy="384"/>
              </a:xfrm>
            </p:grpSpPr>
            <p:sp>
              <p:nvSpPr>
                <p:cNvPr id="32959" name="Rectangle 83"/>
                <p:cNvSpPr/>
                <p:nvPr/>
              </p:nvSpPr>
              <p:spPr>
                <a:xfrm>
                  <a:off x="875" y="1920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交易会和展销会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60" name="Rectangle 84"/>
                <p:cNvSpPr/>
                <p:nvPr/>
              </p:nvSpPr>
              <p:spPr>
                <a:xfrm>
                  <a:off x="832" y="1920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15" name="Group 85"/>
              <p:cNvGrpSpPr/>
              <p:nvPr/>
            </p:nvGrpSpPr>
            <p:grpSpPr>
              <a:xfrm>
                <a:off x="1664" y="1920"/>
                <a:ext cx="580" cy="384"/>
                <a:chOff x="1664" y="1920"/>
                <a:chExt cx="580" cy="384"/>
              </a:xfrm>
            </p:grpSpPr>
            <p:sp>
              <p:nvSpPr>
                <p:cNvPr id="32957" name="Rectangle 86"/>
                <p:cNvSpPr/>
                <p:nvPr/>
              </p:nvSpPr>
              <p:spPr>
                <a:xfrm>
                  <a:off x="1707" y="1920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捐赠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58" name="Rectangle 87"/>
                <p:cNvSpPr/>
                <p:nvPr/>
              </p:nvSpPr>
              <p:spPr>
                <a:xfrm>
                  <a:off x="1664" y="1920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16" name="Group 88"/>
              <p:cNvGrpSpPr/>
              <p:nvPr/>
            </p:nvGrpSpPr>
            <p:grpSpPr>
              <a:xfrm>
                <a:off x="2244" y="1920"/>
                <a:ext cx="832" cy="384"/>
                <a:chOff x="2244" y="1920"/>
                <a:chExt cx="832" cy="384"/>
              </a:xfrm>
            </p:grpSpPr>
            <p:sp>
              <p:nvSpPr>
                <p:cNvPr id="32955" name="Rectangle 89"/>
                <p:cNvSpPr/>
                <p:nvPr/>
              </p:nvSpPr>
              <p:spPr>
                <a:xfrm>
                  <a:off x="2287" y="1920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56" name="Rectangle 90"/>
                <p:cNvSpPr/>
                <p:nvPr/>
              </p:nvSpPr>
              <p:spPr>
                <a:xfrm>
                  <a:off x="2244" y="1920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17" name="Group 91"/>
              <p:cNvGrpSpPr/>
              <p:nvPr/>
            </p:nvGrpSpPr>
            <p:grpSpPr>
              <a:xfrm>
                <a:off x="3076" y="1920"/>
                <a:ext cx="580" cy="384"/>
                <a:chOff x="3076" y="1920"/>
                <a:chExt cx="580" cy="384"/>
              </a:xfrm>
            </p:grpSpPr>
            <p:sp>
              <p:nvSpPr>
                <p:cNvPr id="32953" name="Rectangle 92"/>
                <p:cNvSpPr/>
                <p:nvPr/>
              </p:nvSpPr>
              <p:spPr>
                <a:xfrm>
                  <a:off x="3119" y="1920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传真邮购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54" name="Rectangle 93"/>
                <p:cNvSpPr/>
                <p:nvPr/>
              </p:nvSpPr>
              <p:spPr>
                <a:xfrm>
                  <a:off x="3076" y="1920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18" name="Group 94"/>
              <p:cNvGrpSpPr/>
              <p:nvPr/>
            </p:nvGrpSpPr>
            <p:grpSpPr>
              <a:xfrm>
                <a:off x="0" y="2304"/>
                <a:ext cx="832" cy="384"/>
                <a:chOff x="0" y="2304"/>
                <a:chExt cx="832" cy="384"/>
              </a:xfrm>
            </p:grpSpPr>
            <p:sp>
              <p:nvSpPr>
                <p:cNvPr id="32951" name="Rectangle 95"/>
                <p:cNvSpPr/>
                <p:nvPr/>
              </p:nvSpPr>
              <p:spPr>
                <a:xfrm>
                  <a:off x="43" y="2304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工商名录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52" name="Rectangle 96"/>
                <p:cNvSpPr/>
                <p:nvPr/>
              </p:nvSpPr>
              <p:spPr>
                <a:xfrm>
                  <a:off x="0" y="2304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19" name="Group 97"/>
              <p:cNvGrpSpPr/>
              <p:nvPr/>
            </p:nvGrpSpPr>
            <p:grpSpPr>
              <a:xfrm>
                <a:off x="832" y="2304"/>
                <a:ext cx="832" cy="384"/>
                <a:chOff x="832" y="2304"/>
                <a:chExt cx="832" cy="384"/>
              </a:xfrm>
            </p:grpSpPr>
            <p:sp>
              <p:nvSpPr>
                <p:cNvPr id="32949" name="Rectangle 98"/>
                <p:cNvSpPr/>
                <p:nvPr/>
              </p:nvSpPr>
              <p:spPr>
                <a:xfrm>
                  <a:off x="875" y="2304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展览会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50" name="Rectangle 99"/>
                <p:cNvSpPr/>
                <p:nvPr/>
              </p:nvSpPr>
              <p:spPr>
                <a:xfrm>
                  <a:off x="832" y="2304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20" name="Group 100"/>
              <p:cNvGrpSpPr/>
              <p:nvPr/>
            </p:nvGrpSpPr>
            <p:grpSpPr>
              <a:xfrm>
                <a:off x="1664" y="2304"/>
                <a:ext cx="580" cy="384"/>
                <a:chOff x="1664" y="2304"/>
                <a:chExt cx="580" cy="384"/>
              </a:xfrm>
            </p:grpSpPr>
            <p:sp>
              <p:nvSpPr>
                <p:cNvPr id="32947" name="Rectangle 101"/>
                <p:cNvSpPr/>
                <p:nvPr/>
              </p:nvSpPr>
              <p:spPr>
                <a:xfrm>
                  <a:off x="1707" y="2304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出版物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48" name="Rectangle 102"/>
                <p:cNvSpPr/>
                <p:nvPr/>
              </p:nvSpPr>
              <p:spPr>
                <a:xfrm>
                  <a:off x="1664" y="2304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21" name="Group 103"/>
              <p:cNvGrpSpPr/>
              <p:nvPr/>
            </p:nvGrpSpPr>
            <p:grpSpPr>
              <a:xfrm>
                <a:off x="2244" y="2304"/>
                <a:ext cx="832" cy="384"/>
                <a:chOff x="2244" y="2304"/>
                <a:chExt cx="832" cy="384"/>
              </a:xfrm>
            </p:grpSpPr>
            <p:sp>
              <p:nvSpPr>
                <p:cNvPr id="32945" name="Rectangle 104"/>
                <p:cNvSpPr/>
                <p:nvPr/>
              </p:nvSpPr>
              <p:spPr>
                <a:xfrm>
                  <a:off x="2287" y="2304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46" name="Rectangle 105"/>
                <p:cNvSpPr/>
                <p:nvPr/>
              </p:nvSpPr>
              <p:spPr>
                <a:xfrm>
                  <a:off x="2244" y="2304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22" name="Group 106"/>
              <p:cNvGrpSpPr/>
              <p:nvPr/>
            </p:nvGrpSpPr>
            <p:grpSpPr>
              <a:xfrm>
                <a:off x="3076" y="2304"/>
                <a:ext cx="580" cy="384"/>
                <a:chOff x="3076" y="2304"/>
                <a:chExt cx="580" cy="384"/>
              </a:xfrm>
            </p:grpSpPr>
            <p:sp>
              <p:nvSpPr>
                <p:cNvPr id="32943" name="Rectangle 107"/>
                <p:cNvSpPr/>
                <p:nvPr/>
              </p:nvSpPr>
              <p:spPr>
                <a:xfrm>
                  <a:off x="3119" y="2304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电子信箱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44" name="Rectangle 108"/>
                <p:cNvSpPr/>
                <p:nvPr/>
              </p:nvSpPr>
              <p:spPr>
                <a:xfrm>
                  <a:off x="3076" y="2304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23" name="Group 109"/>
              <p:cNvGrpSpPr/>
              <p:nvPr/>
            </p:nvGrpSpPr>
            <p:grpSpPr>
              <a:xfrm>
                <a:off x="0" y="2688"/>
                <a:ext cx="832" cy="384"/>
                <a:chOff x="0" y="2688"/>
                <a:chExt cx="832" cy="384"/>
              </a:xfrm>
            </p:grpSpPr>
            <p:sp>
              <p:nvSpPr>
                <p:cNvPr id="32941" name="Rectangle 110"/>
                <p:cNvSpPr/>
                <p:nvPr/>
              </p:nvSpPr>
              <p:spPr>
                <a:xfrm>
                  <a:off x="43" y="2688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广告复制品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42" name="Rectangle 111"/>
                <p:cNvSpPr/>
                <p:nvPr/>
              </p:nvSpPr>
              <p:spPr>
                <a:xfrm>
                  <a:off x="0" y="2688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24" name="Group 112"/>
              <p:cNvGrpSpPr/>
              <p:nvPr/>
            </p:nvGrpSpPr>
            <p:grpSpPr>
              <a:xfrm>
                <a:off x="832" y="2688"/>
                <a:ext cx="832" cy="384"/>
                <a:chOff x="832" y="2688"/>
                <a:chExt cx="832" cy="384"/>
              </a:xfrm>
            </p:grpSpPr>
            <p:sp>
              <p:nvSpPr>
                <p:cNvPr id="32939" name="Rectangle 113"/>
                <p:cNvSpPr/>
                <p:nvPr/>
              </p:nvSpPr>
              <p:spPr>
                <a:xfrm>
                  <a:off x="875" y="2688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示范表演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40" name="Rectangle 114"/>
                <p:cNvSpPr/>
                <p:nvPr/>
              </p:nvSpPr>
              <p:spPr>
                <a:xfrm>
                  <a:off x="832" y="2688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25" name="Group 115"/>
              <p:cNvGrpSpPr/>
              <p:nvPr/>
            </p:nvGrpSpPr>
            <p:grpSpPr>
              <a:xfrm>
                <a:off x="1664" y="2688"/>
                <a:ext cx="580" cy="384"/>
                <a:chOff x="1664" y="2688"/>
                <a:chExt cx="580" cy="384"/>
              </a:xfrm>
            </p:grpSpPr>
            <p:sp>
              <p:nvSpPr>
                <p:cNvPr id="32937" name="Rectangle 116"/>
                <p:cNvSpPr/>
                <p:nvPr/>
              </p:nvSpPr>
              <p:spPr>
                <a:xfrm>
                  <a:off x="1707" y="2688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关系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38" name="Rectangle 117"/>
                <p:cNvSpPr/>
                <p:nvPr/>
              </p:nvSpPr>
              <p:spPr>
                <a:xfrm>
                  <a:off x="1664" y="2688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26" name="Group 118"/>
              <p:cNvGrpSpPr/>
              <p:nvPr/>
            </p:nvGrpSpPr>
            <p:grpSpPr>
              <a:xfrm>
                <a:off x="2244" y="2688"/>
                <a:ext cx="832" cy="384"/>
                <a:chOff x="2244" y="2688"/>
                <a:chExt cx="832" cy="384"/>
              </a:xfrm>
            </p:grpSpPr>
            <p:sp>
              <p:nvSpPr>
                <p:cNvPr id="32935" name="Rectangle 119"/>
                <p:cNvSpPr/>
                <p:nvPr/>
              </p:nvSpPr>
              <p:spPr>
                <a:xfrm>
                  <a:off x="2287" y="2688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36" name="Rectangle 120"/>
                <p:cNvSpPr/>
                <p:nvPr/>
              </p:nvSpPr>
              <p:spPr>
                <a:xfrm>
                  <a:off x="2244" y="2688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27" name="Group 121"/>
              <p:cNvGrpSpPr/>
              <p:nvPr/>
            </p:nvGrpSpPr>
            <p:grpSpPr>
              <a:xfrm>
                <a:off x="3076" y="2688"/>
                <a:ext cx="580" cy="384"/>
                <a:chOff x="3076" y="2688"/>
                <a:chExt cx="580" cy="384"/>
              </a:xfrm>
            </p:grpSpPr>
            <p:sp>
              <p:nvSpPr>
                <p:cNvPr id="32933" name="Rectangle 122"/>
                <p:cNvSpPr/>
                <p:nvPr/>
              </p:nvSpPr>
              <p:spPr>
                <a:xfrm>
                  <a:off x="3119" y="2688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音控邮购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34" name="Rectangle 123"/>
                <p:cNvSpPr/>
                <p:nvPr/>
              </p:nvSpPr>
              <p:spPr>
                <a:xfrm>
                  <a:off x="3076" y="2688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28" name="Group 124"/>
              <p:cNvGrpSpPr/>
              <p:nvPr/>
            </p:nvGrpSpPr>
            <p:grpSpPr>
              <a:xfrm>
                <a:off x="0" y="3072"/>
                <a:ext cx="832" cy="384"/>
                <a:chOff x="0" y="3072"/>
                <a:chExt cx="832" cy="384"/>
              </a:xfrm>
            </p:grpSpPr>
            <p:sp>
              <p:nvSpPr>
                <p:cNvPr id="32931" name="Rectangle 125"/>
                <p:cNvSpPr/>
                <p:nvPr/>
              </p:nvSpPr>
              <p:spPr>
                <a:xfrm>
                  <a:off x="43" y="3072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广告牌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32" name="Rectangle 126"/>
                <p:cNvSpPr/>
                <p:nvPr/>
              </p:nvSpPr>
              <p:spPr>
                <a:xfrm>
                  <a:off x="0" y="3072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29" name="Group 127"/>
              <p:cNvGrpSpPr/>
              <p:nvPr/>
            </p:nvGrpSpPr>
            <p:grpSpPr>
              <a:xfrm>
                <a:off x="832" y="3072"/>
                <a:ext cx="832" cy="384"/>
                <a:chOff x="832" y="3072"/>
                <a:chExt cx="832" cy="384"/>
              </a:xfrm>
            </p:grpSpPr>
            <p:sp>
              <p:nvSpPr>
                <p:cNvPr id="32929" name="Rectangle 128"/>
                <p:cNvSpPr/>
                <p:nvPr/>
              </p:nvSpPr>
              <p:spPr>
                <a:xfrm>
                  <a:off x="875" y="3072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赠券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30" name="Rectangle 129"/>
                <p:cNvSpPr/>
                <p:nvPr/>
              </p:nvSpPr>
              <p:spPr>
                <a:xfrm>
                  <a:off x="832" y="3072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30" name="Group 130"/>
              <p:cNvGrpSpPr/>
              <p:nvPr/>
            </p:nvGrpSpPr>
            <p:grpSpPr>
              <a:xfrm>
                <a:off x="1664" y="3072"/>
                <a:ext cx="580" cy="384"/>
                <a:chOff x="1664" y="3072"/>
                <a:chExt cx="580" cy="384"/>
              </a:xfrm>
            </p:grpSpPr>
            <p:sp>
              <p:nvSpPr>
                <p:cNvPr id="32927" name="Rectangle 131"/>
                <p:cNvSpPr/>
                <p:nvPr/>
              </p:nvSpPr>
              <p:spPr>
                <a:xfrm>
                  <a:off x="1707" y="3072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游说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28" name="Rectangle 132"/>
                <p:cNvSpPr/>
                <p:nvPr/>
              </p:nvSpPr>
              <p:spPr>
                <a:xfrm>
                  <a:off x="1664" y="3072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31" name="Group 133"/>
              <p:cNvGrpSpPr/>
              <p:nvPr/>
            </p:nvGrpSpPr>
            <p:grpSpPr>
              <a:xfrm>
                <a:off x="2244" y="3072"/>
                <a:ext cx="832" cy="384"/>
                <a:chOff x="2244" y="3072"/>
                <a:chExt cx="832" cy="384"/>
              </a:xfrm>
            </p:grpSpPr>
            <p:sp>
              <p:nvSpPr>
                <p:cNvPr id="32925" name="Rectangle 134"/>
                <p:cNvSpPr/>
                <p:nvPr/>
              </p:nvSpPr>
              <p:spPr>
                <a:xfrm>
                  <a:off x="2287" y="3072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26" name="Rectangle 135"/>
                <p:cNvSpPr/>
                <p:nvPr/>
              </p:nvSpPr>
              <p:spPr>
                <a:xfrm>
                  <a:off x="2244" y="3072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32" name="Group 136"/>
              <p:cNvGrpSpPr/>
              <p:nvPr/>
            </p:nvGrpSpPr>
            <p:grpSpPr>
              <a:xfrm>
                <a:off x="3076" y="3072"/>
                <a:ext cx="580" cy="384"/>
                <a:chOff x="3076" y="3072"/>
                <a:chExt cx="580" cy="384"/>
              </a:xfrm>
            </p:grpSpPr>
            <p:sp>
              <p:nvSpPr>
                <p:cNvPr id="32923" name="Rectangle 137"/>
                <p:cNvSpPr/>
                <p:nvPr/>
              </p:nvSpPr>
              <p:spPr>
                <a:xfrm>
                  <a:off x="3119" y="3072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24" name="Rectangle 138"/>
                <p:cNvSpPr/>
                <p:nvPr/>
              </p:nvSpPr>
              <p:spPr>
                <a:xfrm>
                  <a:off x="3076" y="3072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33" name="Group 139"/>
              <p:cNvGrpSpPr/>
              <p:nvPr/>
            </p:nvGrpSpPr>
            <p:grpSpPr>
              <a:xfrm>
                <a:off x="0" y="3456"/>
                <a:ext cx="832" cy="384"/>
                <a:chOff x="0" y="3456"/>
                <a:chExt cx="832" cy="384"/>
              </a:xfrm>
            </p:grpSpPr>
            <p:sp>
              <p:nvSpPr>
                <p:cNvPr id="32921" name="Rectangle 140"/>
                <p:cNvSpPr/>
                <p:nvPr/>
              </p:nvSpPr>
              <p:spPr>
                <a:xfrm>
                  <a:off x="43" y="3456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展览广告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22" name="Rectangle 141"/>
                <p:cNvSpPr/>
                <p:nvPr/>
              </p:nvSpPr>
              <p:spPr>
                <a:xfrm>
                  <a:off x="0" y="3456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34" name="Group 142"/>
              <p:cNvGrpSpPr/>
              <p:nvPr/>
            </p:nvGrpSpPr>
            <p:grpSpPr>
              <a:xfrm>
                <a:off x="832" y="3456"/>
                <a:ext cx="832" cy="384"/>
                <a:chOff x="832" y="3456"/>
                <a:chExt cx="832" cy="384"/>
              </a:xfrm>
            </p:grpSpPr>
            <p:sp>
              <p:nvSpPr>
                <p:cNvPr id="32919" name="Rectangle 143"/>
                <p:cNvSpPr/>
                <p:nvPr/>
              </p:nvSpPr>
              <p:spPr>
                <a:xfrm>
                  <a:off x="875" y="3456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回扣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20" name="Rectangle 144"/>
                <p:cNvSpPr/>
                <p:nvPr/>
              </p:nvSpPr>
              <p:spPr>
                <a:xfrm>
                  <a:off x="832" y="3456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35" name="Group 145"/>
              <p:cNvGrpSpPr/>
              <p:nvPr/>
            </p:nvGrpSpPr>
            <p:grpSpPr>
              <a:xfrm>
                <a:off x="1664" y="3456"/>
                <a:ext cx="580" cy="384"/>
                <a:chOff x="1664" y="3456"/>
                <a:chExt cx="580" cy="384"/>
              </a:xfrm>
            </p:grpSpPr>
            <p:sp>
              <p:nvSpPr>
                <p:cNvPr id="32917" name="Rectangle 146"/>
                <p:cNvSpPr/>
                <p:nvPr/>
              </p:nvSpPr>
              <p:spPr>
                <a:xfrm>
                  <a:off x="1707" y="3456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媒体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18" name="Rectangle 147"/>
                <p:cNvSpPr/>
                <p:nvPr/>
              </p:nvSpPr>
              <p:spPr>
                <a:xfrm>
                  <a:off x="1664" y="3456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36" name="Group 148"/>
              <p:cNvGrpSpPr/>
              <p:nvPr/>
            </p:nvGrpSpPr>
            <p:grpSpPr>
              <a:xfrm>
                <a:off x="2244" y="3456"/>
                <a:ext cx="832" cy="384"/>
                <a:chOff x="2244" y="3456"/>
                <a:chExt cx="832" cy="384"/>
              </a:xfrm>
            </p:grpSpPr>
            <p:sp>
              <p:nvSpPr>
                <p:cNvPr id="32915" name="Rectangle 149"/>
                <p:cNvSpPr/>
                <p:nvPr/>
              </p:nvSpPr>
              <p:spPr>
                <a:xfrm>
                  <a:off x="2287" y="3456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16" name="Rectangle 150"/>
                <p:cNvSpPr/>
                <p:nvPr/>
              </p:nvSpPr>
              <p:spPr>
                <a:xfrm>
                  <a:off x="2244" y="3456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37" name="Group 151"/>
              <p:cNvGrpSpPr/>
              <p:nvPr/>
            </p:nvGrpSpPr>
            <p:grpSpPr>
              <a:xfrm>
                <a:off x="3076" y="3456"/>
                <a:ext cx="580" cy="384"/>
                <a:chOff x="3076" y="3456"/>
                <a:chExt cx="580" cy="384"/>
              </a:xfrm>
            </p:grpSpPr>
            <p:sp>
              <p:nvSpPr>
                <p:cNvPr id="32913" name="Rectangle 152"/>
                <p:cNvSpPr/>
                <p:nvPr/>
              </p:nvSpPr>
              <p:spPr>
                <a:xfrm>
                  <a:off x="3119" y="3456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14" name="Rectangle 153"/>
                <p:cNvSpPr/>
                <p:nvPr/>
              </p:nvSpPr>
              <p:spPr>
                <a:xfrm>
                  <a:off x="3076" y="3456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38" name="Group 154"/>
              <p:cNvGrpSpPr/>
              <p:nvPr/>
            </p:nvGrpSpPr>
            <p:grpSpPr>
              <a:xfrm>
                <a:off x="0" y="3840"/>
                <a:ext cx="832" cy="384"/>
                <a:chOff x="0" y="3840"/>
                <a:chExt cx="832" cy="384"/>
              </a:xfrm>
            </p:grpSpPr>
            <p:sp>
              <p:nvSpPr>
                <p:cNvPr id="32911" name="Rectangle 155"/>
                <p:cNvSpPr/>
                <p:nvPr/>
              </p:nvSpPr>
              <p:spPr>
                <a:xfrm>
                  <a:off x="43" y="3840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销售点陈列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12" name="Rectangle 156"/>
                <p:cNvSpPr/>
                <p:nvPr/>
              </p:nvSpPr>
              <p:spPr>
                <a:xfrm>
                  <a:off x="0" y="3840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39" name="Group 157"/>
              <p:cNvGrpSpPr/>
              <p:nvPr/>
            </p:nvGrpSpPr>
            <p:grpSpPr>
              <a:xfrm>
                <a:off x="832" y="3840"/>
                <a:ext cx="832" cy="384"/>
                <a:chOff x="832" y="3840"/>
                <a:chExt cx="832" cy="384"/>
              </a:xfrm>
            </p:grpSpPr>
            <p:sp>
              <p:nvSpPr>
                <p:cNvPr id="32909" name="Rectangle 158"/>
                <p:cNvSpPr/>
                <p:nvPr/>
              </p:nvSpPr>
              <p:spPr>
                <a:xfrm>
                  <a:off x="875" y="3840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低息融资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10" name="Rectangle 159"/>
                <p:cNvSpPr/>
                <p:nvPr/>
              </p:nvSpPr>
              <p:spPr>
                <a:xfrm>
                  <a:off x="832" y="3840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40" name="Group 160"/>
              <p:cNvGrpSpPr/>
              <p:nvPr/>
            </p:nvGrpSpPr>
            <p:grpSpPr>
              <a:xfrm>
                <a:off x="1664" y="3840"/>
                <a:ext cx="580" cy="384"/>
                <a:chOff x="1664" y="3840"/>
                <a:chExt cx="580" cy="384"/>
              </a:xfrm>
            </p:grpSpPr>
            <p:sp>
              <p:nvSpPr>
                <p:cNvPr id="32907" name="Rectangle 161"/>
                <p:cNvSpPr/>
                <p:nvPr/>
              </p:nvSpPr>
              <p:spPr>
                <a:xfrm>
                  <a:off x="1707" y="3840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公司杂志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08" name="Rectangle 162"/>
                <p:cNvSpPr/>
                <p:nvPr/>
              </p:nvSpPr>
              <p:spPr>
                <a:xfrm>
                  <a:off x="1664" y="3840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41" name="Group 163"/>
              <p:cNvGrpSpPr/>
              <p:nvPr/>
            </p:nvGrpSpPr>
            <p:grpSpPr>
              <a:xfrm>
                <a:off x="2244" y="3840"/>
                <a:ext cx="832" cy="384"/>
                <a:chOff x="2244" y="3840"/>
                <a:chExt cx="832" cy="384"/>
              </a:xfrm>
            </p:grpSpPr>
            <p:sp>
              <p:nvSpPr>
                <p:cNvPr id="32905" name="Rectangle 164"/>
                <p:cNvSpPr/>
                <p:nvPr/>
              </p:nvSpPr>
              <p:spPr>
                <a:xfrm>
                  <a:off x="2287" y="3840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06" name="Rectangle 165"/>
                <p:cNvSpPr/>
                <p:nvPr/>
              </p:nvSpPr>
              <p:spPr>
                <a:xfrm>
                  <a:off x="2244" y="3840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42" name="Group 166"/>
              <p:cNvGrpSpPr/>
              <p:nvPr/>
            </p:nvGrpSpPr>
            <p:grpSpPr>
              <a:xfrm>
                <a:off x="3076" y="3840"/>
                <a:ext cx="580" cy="384"/>
                <a:chOff x="3076" y="3840"/>
                <a:chExt cx="580" cy="384"/>
              </a:xfrm>
            </p:grpSpPr>
            <p:sp>
              <p:nvSpPr>
                <p:cNvPr id="32903" name="Rectangle 167"/>
                <p:cNvSpPr/>
                <p:nvPr/>
              </p:nvSpPr>
              <p:spPr>
                <a:xfrm>
                  <a:off x="3119" y="3840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04" name="Rectangle 168"/>
                <p:cNvSpPr/>
                <p:nvPr/>
              </p:nvSpPr>
              <p:spPr>
                <a:xfrm>
                  <a:off x="3076" y="3840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43" name="Group 169"/>
              <p:cNvGrpSpPr/>
              <p:nvPr/>
            </p:nvGrpSpPr>
            <p:grpSpPr>
              <a:xfrm>
                <a:off x="0" y="4224"/>
                <a:ext cx="832" cy="384"/>
                <a:chOff x="0" y="4224"/>
                <a:chExt cx="832" cy="384"/>
              </a:xfrm>
            </p:grpSpPr>
            <p:sp>
              <p:nvSpPr>
                <p:cNvPr id="32901" name="Rectangle 170"/>
                <p:cNvSpPr/>
                <p:nvPr/>
              </p:nvSpPr>
              <p:spPr>
                <a:xfrm>
                  <a:off x="43" y="4224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视听材料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02" name="Rectangle 171"/>
                <p:cNvSpPr/>
                <p:nvPr/>
              </p:nvSpPr>
              <p:spPr>
                <a:xfrm>
                  <a:off x="0" y="4224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44" name="Group 172"/>
              <p:cNvGrpSpPr/>
              <p:nvPr/>
            </p:nvGrpSpPr>
            <p:grpSpPr>
              <a:xfrm>
                <a:off x="832" y="4224"/>
                <a:ext cx="832" cy="384"/>
                <a:chOff x="832" y="4224"/>
                <a:chExt cx="832" cy="384"/>
              </a:xfrm>
            </p:grpSpPr>
            <p:sp>
              <p:nvSpPr>
                <p:cNvPr id="32899" name="Rectangle 173"/>
                <p:cNvSpPr/>
                <p:nvPr/>
              </p:nvSpPr>
              <p:spPr>
                <a:xfrm>
                  <a:off x="875" y="4224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款待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900" name="Rectangle 174"/>
                <p:cNvSpPr/>
                <p:nvPr/>
              </p:nvSpPr>
              <p:spPr>
                <a:xfrm>
                  <a:off x="832" y="4224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45" name="Group 175"/>
              <p:cNvGrpSpPr/>
              <p:nvPr/>
            </p:nvGrpSpPr>
            <p:grpSpPr>
              <a:xfrm>
                <a:off x="1664" y="4224"/>
                <a:ext cx="580" cy="384"/>
                <a:chOff x="1664" y="4224"/>
                <a:chExt cx="580" cy="384"/>
              </a:xfrm>
            </p:grpSpPr>
            <p:sp>
              <p:nvSpPr>
                <p:cNvPr id="32897" name="Rectangle 176"/>
                <p:cNvSpPr/>
                <p:nvPr/>
              </p:nvSpPr>
              <p:spPr>
                <a:xfrm>
                  <a:off x="1707" y="4224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事件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98" name="Rectangle 177"/>
                <p:cNvSpPr/>
                <p:nvPr/>
              </p:nvSpPr>
              <p:spPr>
                <a:xfrm>
                  <a:off x="1664" y="4224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46" name="Group 178"/>
              <p:cNvGrpSpPr/>
              <p:nvPr/>
            </p:nvGrpSpPr>
            <p:grpSpPr>
              <a:xfrm>
                <a:off x="2244" y="4224"/>
                <a:ext cx="832" cy="384"/>
                <a:chOff x="2244" y="4224"/>
                <a:chExt cx="832" cy="384"/>
              </a:xfrm>
            </p:grpSpPr>
            <p:sp>
              <p:nvSpPr>
                <p:cNvPr id="32895" name="Rectangle 179"/>
                <p:cNvSpPr/>
                <p:nvPr/>
              </p:nvSpPr>
              <p:spPr>
                <a:xfrm>
                  <a:off x="2287" y="4224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96" name="Rectangle 180"/>
                <p:cNvSpPr/>
                <p:nvPr/>
              </p:nvSpPr>
              <p:spPr>
                <a:xfrm>
                  <a:off x="2244" y="4224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47" name="Group 181"/>
              <p:cNvGrpSpPr/>
              <p:nvPr/>
            </p:nvGrpSpPr>
            <p:grpSpPr>
              <a:xfrm>
                <a:off x="3076" y="4224"/>
                <a:ext cx="580" cy="384"/>
                <a:chOff x="3076" y="4224"/>
                <a:chExt cx="580" cy="384"/>
              </a:xfrm>
            </p:grpSpPr>
            <p:sp>
              <p:nvSpPr>
                <p:cNvPr id="32893" name="Rectangle 182"/>
                <p:cNvSpPr/>
                <p:nvPr/>
              </p:nvSpPr>
              <p:spPr>
                <a:xfrm>
                  <a:off x="3119" y="4224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94" name="Rectangle 183"/>
                <p:cNvSpPr/>
                <p:nvPr/>
              </p:nvSpPr>
              <p:spPr>
                <a:xfrm>
                  <a:off x="3076" y="4224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48" name="Group 184"/>
              <p:cNvGrpSpPr/>
              <p:nvPr/>
            </p:nvGrpSpPr>
            <p:grpSpPr>
              <a:xfrm>
                <a:off x="0" y="4608"/>
                <a:ext cx="832" cy="384"/>
                <a:chOff x="0" y="4608"/>
                <a:chExt cx="832" cy="384"/>
              </a:xfrm>
            </p:grpSpPr>
            <p:sp>
              <p:nvSpPr>
                <p:cNvPr id="32891" name="Rectangle 185"/>
                <p:cNvSpPr/>
                <p:nvPr/>
              </p:nvSpPr>
              <p:spPr>
                <a:xfrm>
                  <a:off x="43" y="4608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标记和标识语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92" name="Rectangle 186"/>
                <p:cNvSpPr/>
                <p:nvPr/>
              </p:nvSpPr>
              <p:spPr>
                <a:xfrm>
                  <a:off x="0" y="4608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49" name="Group 187"/>
              <p:cNvGrpSpPr/>
              <p:nvPr/>
            </p:nvGrpSpPr>
            <p:grpSpPr>
              <a:xfrm>
                <a:off x="832" y="4608"/>
                <a:ext cx="832" cy="384"/>
                <a:chOff x="832" y="4608"/>
                <a:chExt cx="832" cy="384"/>
              </a:xfrm>
            </p:grpSpPr>
            <p:sp>
              <p:nvSpPr>
                <p:cNvPr id="32889" name="Rectangle 188"/>
                <p:cNvSpPr/>
                <p:nvPr/>
              </p:nvSpPr>
              <p:spPr>
                <a:xfrm>
                  <a:off x="875" y="4608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折让交易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90" name="Rectangle 189"/>
                <p:cNvSpPr/>
                <p:nvPr/>
              </p:nvSpPr>
              <p:spPr>
                <a:xfrm>
                  <a:off x="832" y="4608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50" name="Group 190"/>
              <p:cNvGrpSpPr/>
              <p:nvPr/>
            </p:nvGrpSpPr>
            <p:grpSpPr>
              <a:xfrm>
                <a:off x="1664" y="4608"/>
                <a:ext cx="580" cy="384"/>
                <a:chOff x="1664" y="4608"/>
                <a:chExt cx="580" cy="384"/>
              </a:xfrm>
            </p:grpSpPr>
            <p:sp>
              <p:nvSpPr>
                <p:cNvPr id="32887" name="Rectangle 191"/>
                <p:cNvSpPr/>
                <p:nvPr/>
              </p:nvSpPr>
              <p:spPr>
                <a:xfrm>
                  <a:off x="1707" y="4608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88" name="Rectangle 192"/>
                <p:cNvSpPr/>
                <p:nvPr/>
              </p:nvSpPr>
              <p:spPr>
                <a:xfrm>
                  <a:off x="1664" y="4608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51" name="Group 193"/>
              <p:cNvGrpSpPr/>
              <p:nvPr/>
            </p:nvGrpSpPr>
            <p:grpSpPr>
              <a:xfrm>
                <a:off x="2244" y="4608"/>
                <a:ext cx="832" cy="384"/>
                <a:chOff x="2244" y="4608"/>
                <a:chExt cx="832" cy="384"/>
              </a:xfrm>
            </p:grpSpPr>
            <p:sp>
              <p:nvSpPr>
                <p:cNvPr id="32885" name="Rectangle 194"/>
                <p:cNvSpPr/>
                <p:nvPr/>
              </p:nvSpPr>
              <p:spPr>
                <a:xfrm>
                  <a:off x="2287" y="4608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86" name="Rectangle 195"/>
                <p:cNvSpPr/>
                <p:nvPr/>
              </p:nvSpPr>
              <p:spPr>
                <a:xfrm>
                  <a:off x="2244" y="4608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52" name="Group 196"/>
              <p:cNvGrpSpPr/>
              <p:nvPr/>
            </p:nvGrpSpPr>
            <p:grpSpPr>
              <a:xfrm>
                <a:off x="3076" y="4608"/>
                <a:ext cx="580" cy="384"/>
                <a:chOff x="3076" y="4608"/>
                <a:chExt cx="580" cy="384"/>
              </a:xfrm>
            </p:grpSpPr>
            <p:sp>
              <p:nvSpPr>
                <p:cNvPr id="32883" name="Rectangle 197"/>
                <p:cNvSpPr/>
                <p:nvPr/>
              </p:nvSpPr>
              <p:spPr>
                <a:xfrm>
                  <a:off x="3119" y="4608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84" name="Rectangle 198"/>
                <p:cNvSpPr/>
                <p:nvPr/>
              </p:nvSpPr>
              <p:spPr>
                <a:xfrm>
                  <a:off x="3076" y="4608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53" name="Group 199"/>
              <p:cNvGrpSpPr/>
              <p:nvPr/>
            </p:nvGrpSpPr>
            <p:grpSpPr>
              <a:xfrm>
                <a:off x="0" y="4992"/>
                <a:ext cx="832" cy="384"/>
                <a:chOff x="0" y="4992"/>
                <a:chExt cx="832" cy="384"/>
              </a:xfrm>
            </p:grpSpPr>
            <p:sp>
              <p:nvSpPr>
                <p:cNvPr id="32881" name="Rectangle 200"/>
                <p:cNvSpPr/>
                <p:nvPr/>
              </p:nvSpPr>
              <p:spPr>
                <a:xfrm>
                  <a:off x="43" y="4992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zh-CN" altLang="en-US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录像带</a:t>
                  </a:r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zh-CN" altLang="en-US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82" name="Rectangle 201"/>
                <p:cNvSpPr/>
                <p:nvPr/>
              </p:nvSpPr>
              <p:spPr>
                <a:xfrm>
                  <a:off x="0" y="4992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54" name="Group 202"/>
              <p:cNvGrpSpPr/>
              <p:nvPr/>
            </p:nvGrpSpPr>
            <p:grpSpPr>
              <a:xfrm>
                <a:off x="832" y="4992"/>
                <a:ext cx="832" cy="384"/>
                <a:chOff x="832" y="4992"/>
                <a:chExt cx="832" cy="384"/>
              </a:xfrm>
            </p:grpSpPr>
            <p:sp>
              <p:nvSpPr>
                <p:cNvPr id="32879" name="Rectangle 203"/>
                <p:cNvSpPr/>
                <p:nvPr/>
              </p:nvSpPr>
              <p:spPr>
                <a:xfrm>
                  <a:off x="875" y="4992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endParaRPr lang="en-US" altLang="zh-CN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80" name="Rectangle 204"/>
                <p:cNvSpPr/>
                <p:nvPr/>
              </p:nvSpPr>
              <p:spPr>
                <a:xfrm>
                  <a:off x="832" y="4992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55" name="Group 205"/>
              <p:cNvGrpSpPr/>
              <p:nvPr/>
            </p:nvGrpSpPr>
            <p:grpSpPr>
              <a:xfrm>
                <a:off x="1664" y="4992"/>
                <a:ext cx="580" cy="384"/>
                <a:chOff x="1664" y="4992"/>
                <a:chExt cx="580" cy="384"/>
              </a:xfrm>
            </p:grpSpPr>
            <p:sp>
              <p:nvSpPr>
                <p:cNvPr id="32877" name="Rectangle 206"/>
                <p:cNvSpPr/>
                <p:nvPr/>
              </p:nvSpPr>
              <p:spPr>
                <a:xfrm>
                  <a:off x="1707" y="4992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78" name="Rectangle 207"/>
                <p:cNvSpPr/>
                <p:nvPr/>
              </p:nvSpPr>
              <p:spPr>
                <a:xfrm>
                  <a:off x="1664" y="4992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56" name="Group 208"/>
              <p:cNvGrpSpPr/>
              <p:nvPr/>
            </p:nvGrpSpPr>
            <p:grpSpPr>
              <a:xfrm>
                <a:off x="2244" y="4992"/>
                <a:ext cx="832" cy="384"/>
                <a:chOff x="2244" y="4992"/>
                <a:chExt cx="832" cy="384"/>
              </a:xfrm>
            </p:grpSpPr>
            <p:sp>
              <p:nvSpPr>
                <p:cNvPr id="32875" name="Rectangle 209"/>
                <p:cNvSpPr/>
                <p:nvPr/>
              </p:nvSpPr>
              <p:spPr>
                <a:xfrm>
                  <a:off x="2287" y="4992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76" name="Rectangle 210"/>
                <p:cNvSpPr/>
                <p:nvPr/>
              </p:nvSpPr>
              <p:spPr>
                <a:xfrm>
                  <a:off x="2244" y="4992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57" name="Group 211"/>
              <p:cNvGrpSpPr/>
              <p:nvPr/>
            </p:nvGrpSpPr>
            <p:grpSpPr>
              <a:xfrm>
                <a:off x="3076" y="4992"/>
                <a:ext cx="580" cy="384"/>
                <a:chOff x="3076" y="4992"/>
                <a:chExt cx="580" cy="384"/>
              </a:xfrm>
            </p:grpSpPr>
            <p:sp>
              <p:nvSpPr>
                <p:cNvPr id="32873" name="Rectangle 212"/>
                <p:cNvSpPr/>
                <p:nvPr/>
              </p:nvSpPr>
              <p:spPr>
                <a:xfrm>
                  <a:off x="3119" y="4992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74" name="Rectangle 213"/>
                <p:cNvSpPr/>
                <p:nvPr/>
              </p:nvSpPr>
              <p:spPr>
                <a:xfrm>
                  <a:off x="3076" y="4992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58" name="Group 214"/>
              <p:cNvGrpSpPr/>
              <p:nvPr/>
            </p:nvGrpSpPr>
            <p:grpSpPr>
              <a:xfrm>
                <a:off x="0" y="5376"/>
                <a:ext cx="832" cy="384"/>
                <a:chOff x="0" y="5376"/>
                <a:chExt cx="832" cy="384"/>
              </a:xfrm>
            </p:grpSpPr>
            <p:sp>
              <p:nvSpPr>
                <p:cNvPr id="32871" name="Rectangle 215"/>
                <p:cNvSpPr/>
                <p:nvPr/>
              </p:nvSpPr>
              <p:spPr>
                <a:xfrm>
                  <a:off x="43" y="5376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72" name="Rectangle 216"/>
                <p:cNvSpPr/>
                <p:nvPr/>
              </p:nvSpPr>
              <p:spPr>
                <a:xfrm>
                  <a:off x="0" y="5376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59" name="Group 217"/>
              <p:cNvGrpSpPr/>
              <p:nvPr/>
            </p:nvGrpSpPr>
            <p:grpSpPr>
              <a:xfrm>
                <a:off x="832" y="5376"/>
                <a:ext cx="832" cy="384"/>
                <a:chOff x="832" y="5376"/>
                <a:chExt cx="832" cy="384"/>
              </a:xfrm>
            </p:grpSpPr>
            <p:sp>
              <p:nvSpPr>
                <p:cNvPr id="32869" name="Rectangle 218"/>
                <p:cNvSpPr/>
                <p:nvPr/>
              </p:nvSpPr>
              <p:spPr>
                <a:xfrm>
                  <a:off x="875" y="5376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endParaRPr lang="en-US" altLang="zh-CN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70" name="Rectangle 219"/>
                <p:cNvSpPr/>
                <p:nvPr/>
              </p:nvSpPr>
              <p:spPr>
                <a:xfrm>
                  <a:off x="832" y="5376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60" name="Group 220"/>
              <p:cNvGrpSpPr/>
              <p:nvPr/>
            </p:nvGrpSpPr>
            <p:grpSpPr>
              <a:xfrm>
                <a:off x="1664" y="5376"/>
                <a:ext cx="580" cy="384"/>
                <a:chOff x="1664" y="5376"/>
                <a:chExt cx="580" cy="384"/>
              </a:xfrm>
            </p:grpSpPr>
            <p:sp>
              <p:nvSpPr>
                <p:cNvPr id="32867" name="Rectangle 221"/>
                <p:cNvSpPr/>
                <p:nvPr/>
              </p:nvSpPr>
              <p:spPr>
                <a:xfrm>
                  <a:off x="1707" y="5376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68" name="Rectangle 222"/>
                <p:cNvSpPr/>
                <p:nvPr/>
              </p:nvSpPr>
              <p:spPr>
                <a:xfrm>
                  <a:off x="1664" y="5376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61" name="Group 223"/>
              <p:cNvGrpSpPr/>
              <p:nvPr/>
            </p:nvGrpSpPr>
            <p:grpSpPr>
              <a:xfrm>
                <a:off x="2244" y="5376"/>
                <a:ext cx="832" cy="384"/>
                <a:chOff x="2244" y="5376"/>
                <a:chExt cx="832" cy="384"/>
              </a:xfrm>
            </p:grpSpPr>
            <p:sp>
              <p:nvSpPr>
                <p:cNvPr id="32865" name="Rectangle 224"/>
                <p:cNvSpPr/>
                <p:nvPr/>
              </p:nvSpPr>
              <p:spPr>
                <a:xfrm>
                  <a:off x="2287" y="5376"/>
                  <a:ext cx="746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66" name="Rectangle 225"/>
                <p:cNvSpPr/>
                <p:nvPr/>
              </p:nvSpPr>
              <p:spPr>
                <a:xfrm>
                  <a:off x="2244" y="5376"/>
                  <a:ext cx="832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2862" name="Group 226"/>
              <p:cNvGrpSpPr/>
              <p:nvPr/>
            </p:nvGrpSpPr>
            <p:grpSpPr>
              <a:xfrm>
                <a:off x="3076" y="5376"/>
                <a:ext cx="580" cy="384"/>
                <a:chOff x="3076" y="5376"/>
                <a:chExt cx="580" cy="384"/>
              </a:xfrm>
            </p:grpSpPr>
            <p:sp>
              <p:nvSpPr>
                <p:cNvPr id="32863" name="Rectangle 227"/>
                <p:cNvSpPr/>
                <p:nvPr/>
              </p:nvSpPr>
              <p:spPr>
                <a:xfrm>
                  <a:off x="3119" y="5376"/>
                  <a:ext cx="494" cy="3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pPr lvl="0" algn="just" eaLnBrk="1" hangingPunct="1"/>
                  <a:r>
                    <a:rPr lang="en-US" altLang="zh-CN" sz="1400" dirty="0">
                      <a:latin typeface="Tahoma" panose="020B0604030504040204" pitchFamily="34" charset="0"/>
                      <a:ea typeface="宋体" panose="02010600030101010101" pitchFamily="2" charset="-122"/>
                    </a:rPr>
                    <a:t> </a:t>
                  </a:r>
                </a:p>
                <a:p>
                  <a:pPr lvl="0" algn="just" eaLnBrk="0" hangingPunct="0"/>
                  <a:endParaRPr lang="en-US" altLang="zh-CN" sz="1400" dirty="0">
                    <a:latin typeface="Tahoma" panose="020B060403050404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864" name="Rectangle 228"/>
                <p:cNvSpPr/>
                <p:nvPr/>
              </p:nvSpPr>
              <p:spPr>
                <a:xfrm>
                  <a:off x="3076" y="5376"/>
                  <a:ext cx="580" cy="384"/>
                </a:xfrm>
                <a:prstGeom prst="rect">
                  <a:avLst/>
                </a:prstGeom>
                <a:noFill/>
                <a:ln w="7" cap="flat" cmpd="sng">
                  <a:solidFill>
                    <a:srgbClr val="A0A0A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eaLnBrk="1" hangingPunct="1"/>
                  <a:endParaRPr lang="zh-CN" altLang="en-US" sz="140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32787" name="Rectangle 229"/>
            <p:cNvSpPr/>
            <p:nvPr/>
          </p:nvSpPr>
          <p:spPr>
            <a:xfrm>
              <a:off x="-3" y="-3"/>
              <a:ext cx="3662" cy="5766"/>
            </a:xfrm>
            <a:prstGeom prst="rect">
              <a:avLst/>
            </a:prstGeom>
            <a:noFill/>
            <a:ln w="11112" cap="flat" cmpd="sng">
              <a:solidFill>
                <a:srgbClr val="A0A0A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lvl="0" eaLnBrk="1" hangingPunct="1"/>
              <a:endParaRPr lang="zh-CN" altLang="en-US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aphicFrame>
        <p:nvGraphicFramePr>
          <p:cNvPr id="481510" name="表格 481509"/>
          <p:cNvGraphicFramePr/>
          <p:nvPr/>
        </p:nvGraphicFramePr>
        <p:xfrm>
          <a:off x="500063" y="971550"/>
          <a:ext cx="8143935" cy="342900"/>
        </p:xfrm>
        <a:graphic>
          <a:graphicData uri="http://schemas.openxmlformats.org/drawingml/2006/table">
            <a:tbl>
              <a:tblPr/>
              <a:tblGrid>
                <a:gridCol w="1861814"/>
                <a:gridCol w="1860313"/>
                <a:gridCol w="1297264"/>
                <a:gridCol w="1827280"/>
                <a:gridCol w="1297264"/>
              </a:tblGrid>
              <a:tr h="3429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defRPr>
                      </a:lvl1pPr>
                      <a:lvl2pPr marL="742950" lvl="1" indent="-285750">
                        <a:buClr>
                          <a:schemeClr val="hlink"/>
                        </a:buClr>
                        <a:defRPr sz="2400" kern="1200">
                          <a:ea typeface="方正姚体" panose="02010601030101010101" pitchFamily="2" charset="-122"/>
                        </a:defRPr>
                      </a:lvl2pPr>
                      <a:lvl3pPr marL="1143000" lvl="2" indent="-228600">
                        <a:buClr>
                          <a:schemeClr val="folHlink"/>
                        </a:buClr>
                        <a:defRPr sz="2000" kern="1200">
                          <a:ea typeface="宋体" panose="02010600030101010101" pitchFamily="2" charset="-122"/>
                        </a:defRPr>
                      </a:lvl3pPr>
                      <a:lvl4pPr marL="1600200" lvl="3" indent="-228600">
                        <a:buClr>
                          <a:schemeClr val="accent2"/>
                        </a:buClr>
                        <a:defRPr sz="1800" kern="1200"/>
                      </a:lvl4pPr>
                      <a:lvl5pPr marL="2057400" lvl="4" indent="-228600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 dirty="0">
                          <a:ea typeface="宋体" panose="02010600030101010101" pitchFamily="2" charset="-122"/>
                        </a:rPr>
                        <a:t>广告</a:t>
                      </a: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defRPr>
                      </a:lvl1pPr>
                      <a:lvl2pPr marL="742950" lvl="1" indent="-285750">
                        <a:buClr>
                          <a:schemeClr val="hlink"/>
                        </a:buClr>
                        <a:defRPr sz="2400" kern="1200">
                          <a:ea typeface="方正姚体" panose="02010601030101010101" pitchFamily="2" charset="-122"/>
                        </a:defRPr>
                      </a:lvl2pPr>
                      <a:lvl3pPr marL="1143000" lvl="2" indent="-228600">
                        <a:buClr>
                          <a:schemeClr val="folHlink"/>
                        </a:buClr>
                        <a:defRPr sz="2000" kern="1200">
                          <a:ea typeface="宋体" panose="02010600030101010101" pitchFamily="2" charset="-122"/>
                        </a:defRPr>
                      </a:lvl3pPr>
                      <a:lvl4pPr marL="1600200" lvl="3" indent="-228600">
                        <a:buClr>
                          <a:schemeClr val="accent2"/>
                        </a:buClr>
                        <a:defRPr sz="1800" kern="1200"/>
                      </a:lvl4pPr>
                      <a:lvl5pPr marL="2057400" lvl="4" indent="-228600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 dirty="0">
                          <a:ea typeface="宋体" panose="02010600030101010101" pitchFamily="2" charset="-122"/>
                        </a:rPr>
                        <a:t>销售促进</a:t>
                      </a: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defRPr>
                      </a:lvl1pPr>
                      <a:lvl2pPr marL="742950" lvl="1" indent="-285750">
                        <a:buClr>
                          <a:schemeClr val="hlink"/>
                        </a:buClr>
                        <a:defRPr sz="2400" kern="1200">
                          <a:ea typeface="方正姚体" panose="02010601030101010101" pitchFamily="2" charset="-122"/>
                        </a:defRPr>
                      </a:lvl2pPr>
                      <a:lvl3pPr marL="1143000" lvl="2" indent="-228600">
                        <a:buClr>
                          <a:schemeClr val="folHlink"/>
                        </a:buClr>
                        <a:defRPr sz="2000" kern="1200">
                          <a:ea typeface="宋体" panose="02010600030101010101" pitchFamily="2" charset="-122"/>
                        </a:defRPr>
                      </a:lvl3pPr>
                      <a:lvl4pPr marL="1600200" lvl="3" indent="-228600">
                        <a:buClr>
                          <a:schemeClr val="accent2"/>
                        </a:buClr>
                        <a:defRPr sz="1800" kern="1200"/>
                      </a:lvl4pPr>
                      <a:lvl5pPr marL="2057400" lvl="4" indent="-228600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1500" dirty="0">
                          <a:ea typeface="宋体" panose="02010600030101010101" pitchFamily="2" charset="-122"/>
                        </a:rPr>
                        <a:t>公共关系</a:t>
                      </a: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defRPr>
                      </a:lvl1pPr>
                      <a:lvl2pPr marL="742950" lvl="1" indent="-285750">
                        <a:buClr>
                          <a:schemeClr val="hlink"/>
                        </a:buClr>
                        <a:defRPr sz="2400" kern="1200">
                          <a:ea typeface="方正姚体" panose="02010601030101010101" pitchFamily="2" charset="-122"/>
                        </a:defRPr>
                      </a:lvl2pPr>
                      <a:lvl3pPr marL="1143000" lvl="2" indent="-228600">
                        <a:buClr>
                          <a:schemeClr val="folHlink"/>
                        </a:buClr>
                        <a:defRPr sz="2000" kern="1200">
                          <a:ea typeface="宋体" panose="02010600030101010101" pitchFamily="2" charset="-122"/>
                        </a:defRPr>
                      </a:lvl3pPr>
                      <a:lvl4pPr marL="1600200" lvl="3" indent="-228600">
                        <a:buClr>
                          <a:schemeClr val="accent2"/>
                        </a:buClr>
                        <a:defRPr sz="1800" kern="1200"/>
                      </a:lvl4pPr>
                      <a:lvl5pPr marL="2057400" lvl="4" indent="-228600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 dirty="0">
                          <a:ea typeface="宋体" panose="02010600030101010101" pitchFamily="2" charset="-122"/>
                        </a:rPr>
                        <a:t>人员推销</a:t>
                      </a: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defRPr>
                      </a:lvl1pPr>
                      <a:lvl2pPr marL="742950" lvl="1" indent="-285750">
                        <a:buClr>
                          <a:schemeClr val="hlink"/>
                        </a:buClr>
                        <a:defRPr sz="2400" kern="1200">
                          <a:ea typeface="方正姚体" panose="02010601030101010101" pitchFamily="2" charset="-122"/>
                        </a:defRPr>
                      </a:lvl2pPr>
                      <a:lvl3pPr marL="1143000" lvl="2" indent="-228600">
                        <a:buClr>
                          <a:schemeClr val="folHlink"/>
                        </a:buClr>
                        <a:defRPr sz="2000" kern="1200">
                          <a:ea typeface="宋体" panose="02010600030101010101" pitchFamily="2" charset="-122"/>
                        </a:defRPr>
                      </a:lvl3pPr>
                      <a:lvl4pPr marL="1600200" lvl="3" indent="-228600">
                        <a:buClr>
                          <a:schemeClr val="accent2"/>
                        </a:buClr>
                        <a:defRPr sz="1800" kern="1200"/>
                      </a:lvl4pPr>
                      <a:lvl5pPr marL="2057400" lvl="4" indent="-228600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lang="zh-CN" altLang="en-US" sz="1500" dirty="0">
                          <a:ea typeface="宋体" panose="02010600030101010101" pitchFamily="2" charset="-122"/>
                        </a:rPr>
                        <a:t>直接营销</a:t>
                      </a: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785" name="Text Box 245"/>
          <p:cNvSpPr txBox="1"/>
          <p:nvPr/>
        </p:nvSpPr>
        <p:spPr>
          <a:xfrm>
            <a:off x="604838" y="4686300"/>
            <a:ext cx="1752600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just" eaLnBrk="1" hangingPunct="1">
              <a:spcBef>
                <a:spcPct val="50000"/>
              </a:spcBef>
            </a:pP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电视广告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3" name="标题 386052"/>
          <p:cNvSpPr>
            <a:spLocks noGrp="1"/>
          </p:cNvSpPr>
          <p:nvPr>
            <p:ph type="title"/>
          </p:nvPr>
        </p:nvSpPr>
        <p:spPr>
          <a:xfrm>
            <a:off x="642938" y="142875"/>
            <a:ext cx="7886700" cy="993775"/>
          </a:xfrm>
        </p:spPr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sz="3600" dirty="0">
                <a:latin typeface="黑体"/>
                <a:ea typeface="黑体"/>
                <a:cs typeface="黑体"/>
              </a:rPr>
              <a:t>四、影响促销组合的因素</a:t>
            </a:r>
          </a:p>
        </p:txBody>
      </p:sp>
      <p:sp>
        <p:nvSpPr>
          <p:cNvPr id="386054" name="内容占位符 386053"/>
          <p:cNvSpPr>
            <a:spLocks noGrp="1"/>
          </p:cNvSpPr>
          <p:nvPr>
            <p:ph idx="1"/>
          </p:nvPr>
        </p:nvSpPr>
        <p:spPr>
          <a:xfrm>
            <a:off x="928688" y="1000125"/>
            <a:ext cx="7772400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2400" dirty="0">
                <a:latin typeface="黑体"/>
                <a:ea typeface="黑体"/>
                <a:cs typeface="黑体"/>
              </a:rPr>
              <a:t>1</a:t>
            </a:r>
            <a:r>
              <a:rPr lang="zh-CN" altLang="en-US" sz="2400" dirty="0">
                <a:latin typeface="黑体"/>
                <a:ea typeface="黑体"/>
                <a:cs typeface="黑体"/>
              </a:rPr>
              <a:t>、促销目标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2400" dirty="0">
                <a:latin typeface="黑体"/>
                <a:ea typeface="黑体"/>
                <a:cs typeface="黑体"/>
              </a:rPr>
              <a:t>2</a:t>
            </a:r>
            <a:r>
              <a:rPr lang="zh-CN" altLang="en-US" sz="2400" dirty="0">
                <a:latin typeface="黑体"/>
                <a:ea typeface="黑体"/>
                <a:cs typeface="黑体"/>
              </a:rPr>
              <a:t>、产品因素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zh-CN" altLang="en-US" dirty="0">
                <a:latin typeface="黑体"/>
                <a:ea typeface="黑体"/>
                <a:cs typeface="黑体"/>
                <a:hlinkClick r:id="rId3" action="ppaction://hlinksldjump"/>
              </a:rPr>
              <a:t>产品的性质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zh-CN" altLang="en-US" dirty="0">
                <a:latin typeface="黑体"/>
                <a:ea typeface="黑体"/>
                <a:cs typeface="黑体"/>
              </a:rPr>
              <a:t>产品寿命周期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2400" dirty="0">
                <a:latin typeface="黑体"/>
                <a:ea typeface="黑体"/>
                <a:cs typeface="黑体"/>
              </a:rPr>
              <a:t>3</a:t>
            </a:r>
            <a:r>
              <a:rPr lang="zh-CN" altLang="en-US" sz="2400" dirty="0">
                <a:latin typeface="黑体"/>
                <a:ea typeface="黑体"/>
                <a:cs typeface="黑体"/>
              </a:rPr>
              <a:t>、市场状况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zh-CN" altLang="en-US" dirty="0">
                <a:latin typeface="黑体"/>
                <a:ea typeface="黑体"/>
                <a:cs typeface="黑体"/>
              </a:rPr>
              <a:t>市场地位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zh-CN" altLang="en-US" dirty="0">
                <a:latin typeface="黑体"/>
                <a:ea typeface="黑体"/>
                <a:cs typeface="黑体"/>
              </a:rPr>
              <a:t>营销对象的分布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2400" dirty="0">
                <a:latin typeface="黑体"/>
                <a:ea typeface="黑体"/>
                <a:cs typeface="黑体"/>
              </a:rPr>
              <a:t>4</a:t>
            </a:r>
            <a:r>
              <a:rPr lang="zh-CN" altLang="en-US" sz="2400" dirty="0">
                <a:latin typeface="黑体"/>
                <a:ea typeface="黑体"/>
                <a:cs typeface="黑体"/>
              </a:rPr>
              <a:t>、推动与拉引策略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2400" dirty="0">
                <a:latin typeface="黑体"/>
                <a:ea typeface="黑体"/>
                <a:cs typeface="黑体"/>
              </a:rPr>
              <a:t>5</a:t>
            </a:r>
            <a:r>
              <a:rPr lang="zh-CN" altLang="en-US" sz="2400" dirty="0">
                <a:latin typeface="黑体"/>
                <a:ea typeface="黑体"/>
                <a:cs typeface="黑体"/>
              </a:rPr>
              <a:t>、促销预算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6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86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86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386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86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860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860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3860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3860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3" grpId="0"/>
      <p:bldP spid="38605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标题 428033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sz="3600" dirty="0">
                <a:latin typeface="黑体"/>
                <a:ea typeface="黑体"/>
                <a:cs typeface="黑体"/>
              </a:rPr>
              <a:t>消费品与工业用品的促销组合</a:t>
            </a:r>
          </a:p>
        </p:txBody>
      </p:sp>
      <p:grpSp>
        <p:nvGrpSpPr>
          <p:cNvPr id="2" name="组合 428046"/>
          <p:cNvGrpSpPr/>
          <p:nvPr/>
        </p:nvGrpSpPr>
        <p:grpSpPr>
          <a:xfrm>
            <a:off x="1476375" y="1544638"/>
            <a:ext cx="2209800" cy="3359256"/>
            <a:chOff x="912" y="1392"/>
            <a:chExt cx="1392" cy="2820"/>
          </a:xfrm>
        </p:grpSpPr>
        <p:sp>
          <p:nvSpPr>
            <p:cNvPr id="34826" name="矩形 428036"/>
            <p:cNvSpPr/>
            <p:nvPr/>
          </p:nvSpPr>
          <p:spPr>
            <a:xfrm>
              <a:off x="912" y="3360"/>
              <a:ext cx="1392" cy="240"/>
            </a:xfrm>
            <a:prstGeom prst="rect">
              <a:avLst/>
            </a:prstGeom>
            <a:solidFill>
              <a:schemeClr val="tx1"/>
            </a:solid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pPr lvl="0" algn="ctr" eaLnBrk="1" hangingPunct="1"/>
              <a:r>
                <a:rPr lang="zh-CN" altLang="en-US" sz="2400" dirty="0">
                  <a:solidFill>
                    <a:schemeClr val="bg1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公共关系</a:t>
              </a:r>
            </a:p>
          </p:txBody>
        </p:sp>
        <p:sp>
          <p:nvSpPr>
            <p:cNvPr id="34827" name="矩形 428042" descr="纸莎草纸"/>
            <p:cNvSpPr/>
            <p:nvPr/>
          </p:nvSpPr>
          <p:spPr>
            <a:xfrm>
              <a:off x="912" y="3024"/>
              <a:ext cx="1392" cy="336"/>
            </a:xfrm>
            <a:prstGeom prst="rect">
              <a:avLst/>
            </a:prstGeom>
            <a:blipFill rotWithShape="1">
              <a:blip r:embed="rId2"/>
            </a:blip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lvl="0" algn="ctr" eaLnBrk="1" hangingPunct="1"/>
              <a:r>
                <a:rPr lang="zh-CN" altLang="en-US" sz="2400" dirty="0">
                  <a:latin typeface="Tahoma" panose="020B0604030504040204" pitchFamily="34" charset="0"/>
                  <a:ea typeface="宋体" panose="02010600030101010101" pitchFamily="2" charset="-122"/>
                </a:rPr>
                <a:t>人员推销</a:t>
              </a:r>
            </a:p>
          </p:txBody>
        </p:sp>
        <p:sp>
          <p:nvSpPr>
            <p:cNvPr id="34828" name="矩形 428044" descr="粉色面巾纸"/>
            <p:cNvSpPr/>
            <p:nvPr/>
          </p:nvSpPr>
          <p:spPr>
            <a:xfrm>
              <a:off x="912" y="2400"/>
              <a:ext cx="1392" cy="624"/>
            </a:xfrm>
            <a:prstGeom prst="rect">
              <a:avLst/>
            </a:prstGeom>
            <a:blipFill rotWithShape="1">
              <a:blip r:embed="rId3"/>
            </a:blip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CC"/>
              </a:extrusionClr>
            </a:sp3d>
          </p:spPr>
          <p:txBody>
            <a:bodyPr wrap="none" anchor="ctr">
              <a:flatTx/>
            </a:bodyPr>
            <a:lstStyle/>
            <a:p>
              <a:pPr lvl="0" algn="ctr" eaLnBrk="1" hangingPunct="1"/>
              <a:r>
                <a:rPr lang="zh-CN" altLang="en-US" sz="2400" dirty="0">
                  <a:latin typeface="Tahoma" panose="020B0604030504040204" pitchFamily="34" charset="0"/>
                  <a:ea typeface="宋体" panose="02010600030101010101" pitchFamily="2" charset="-122"/>
                </a:rPr>
                <a:t>广告</a:t>
              </a:r>
            </a:p>
          </p:txBody>
        </p:sp>
        <p:sp>
          <p:nvSpPr>
            <p:cNvPr id="34829" name="矩形 428043" descr="花束"/>
            <p:cNvSpPr/>
            <p:nvPr/>
          </p:nvSpPr>
          <p:spPr>
            <a:xfrm>
              <a:off x="912" y="1392"/>
              <a:ext cx="1392" cy="1008"/>
            </a:xfrm>
            <a:prstGeom prst="rect">
              <a:avLst/>
            </a:prstGeom>
            <a:blipFill rotWithShape="1">
              <a:blip r:embed="rId4"/>
            </a:blip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CCFF"/>
              </a:extrusionClr>
            </a:sp3d>
          </p:spPr>
          <p:txBody>
            <a:bodyPr wrap="none" anchor="ctr">
              <a:flatTx/>
            </a:bodyPr>
            <a:lstStyle/>
            <a:p>
              <a:pPr lvl="0" algn="ctr" eaLnBrk="1" hangingPunct="1"/>
              <a:r>
                <a:rPr lang="zh-CN" altLang="en-US" sz="2400" dirty="0">
                  <a:latin typeface="Tahoma" panose="020B0604030504040204" pitchFamily="34" charset="0"/>
                  <a:ea typeface="宋体" panose="02010600030101010101" pitchFamily="2" charset="-122"/>
                </a:rPr>
                <a:t>销售促进</a:t>
              </a:r>
            </a:p>
          </p:txBody>
        </p:sp>
        <p:sp>
          <p:nvSpPr>
            <p:cNvPr id="34830" name="文本框 428045"/>
            <p:cNvSpPr txBox="1"/>
            <p:nvPr/>
          </p:nvSpPr>
          <p:spPr>
            <a:xfrm>
              <a:off x="1056" y="3824"/>
              <a:ext cx="1104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</a:pPr>
              <a:r>
                <a:rPr lang="zh-CN" altLang="en-US" sz="2400" dirty="0">
                  <a:latin typeface="Tahoma" panose="020B0604030504040204" pitchFamily="34" charset="0"/>
                  <a:ea typeface="宋体" panose="02010600030101010101" pitchFamily="2" charset="-122"/>
                </a:rPr>
                <a:t>消费品市场</a:t>
              </a:r>
            </a:p>
          </p:txBody>
        </p:sp>
      </p:grpSp>
      <p:grpSp>
        <p:nvGrpSpPr>
          <p:cNvPr id="3" name="组合 428059"/>
          <p:cNvGrpSpPr/>
          <p:nvPr/>
        </p:nvGrpSpPr>
        <p:grpSpPr>
          <a:xfrm>
            <a:off x="5435600" y="1434465"/>
            <a:ext cx="2209800" cy="3364707"/>
            <a:chOff x="3312" y="1296"/>
            <a:chExt cx="1392" cy="2826"/>
          </a:xfrm>
        </p:grpSpPr>
        <p:sp>
          <p:nvSpPr>
            <p:cNvPr id="34821" name="矩形 428048"/>
            <p:cNvSpPr/>
            <p:nvPr/>
          </p:nvSpPr>
          <p:spPr>
            <a:xfrm>
              <a:off x="3312" y="3264"/>
              <a:ext cx="1392" cy="240"/>
            </a:xfrm>
            <a:prstGeom prst="rect">
              <a:avLst/>
            </a:prstGeom>
            <a:solidFill>
              <a:schemeClr val="tx1"/>
            </a:solid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pPr lvl="0" algn="ctr" eaLnBrk="1" hangingPunct="1"/>
              <a:r>
                <a:rPr lang="zh-CN" altLang="en-US" sz="2400" dirty="0">
                  <a:solidFill>
                    <a:schemeClr val="bg1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公共关系</a:t>
              </a:r>
            </a:p>
          </p:txBody>
        </p:sp>
        <p:sp>
          <p:nvSpPr>
            <p:cNvPr id="34822" name="矩形 428049" descr="粉色面巾纸"/>
            <p:cNvSpPr/>
            <p:nvPr/>
          </p:nvSpPr>
          <p:spPr>
            <a:xfrm>
              <a:off x="3312" y="2928"/>
              <a:ext cx="1392" cy="336"/>
            </a:xfrm>
            <a:prstGeom prst="rect">
              <a:avLst/>
            </a:prstGeom>
            <a:blipFill rotWithShape="1">
              <a:blip r:embed="rId3"/>
            </a:blip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CC"/>
              </a:extrusionClr>
            </a:sp3d>
          </p:spPr>
          <p:txBody>
            <a:bodyPr wrap="none" anchor="ctr">
              <a:flatTx/>
            </a:bodyPr>
            <a:lstStyle/>
            <a:p>
              <a:pPr lvl="0" algn="ctr" eaLnBrk="1" hangingPunct="1"/>
              <a:r>
                <a:rPr lang="zh-CN" altLang="en-US" sz="2400" dirty="0">
                  <a:latin typeface="Tahoma" panose="020B0604030504040204" pitchFamily="34" charset="0"/>
                  <a:ea typeface="宋体" panose="02010600030101010101" pitchFamily="2" charset="-122"/>
                </a:rPr>
                <a:t>广告</a:t>
              </a:r>
            </a:p>
          </p:txBody>
        </p:sp>
        <p:sp>
          <p:nvSpPr>
            <p:cNvPr id="34823" name="矩形 428050" descr="花束"/>
            <p:cNvSpPr/>
            <p:nvPr/>
          </p:nvSpPr>
          <p:spPr>
            <a:xfrm>
              <a:off x="3312" y="2304"/>
              <a:ext cx="1392" cy="624"/>
            </a:xfrm>
            <a:prstGeom prst="rect">
              <a:avLst/>
            </a:prstGeom>
            <a:blipFill rotWithShape="1">
              <a:blip r:embed="rId4"/>
            </a:blip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CCFF"/>
              </a:extrusionClr>
            </a:sp3d>
          </p:spPr>
          <p:txBody>
            <a:bodyPr wrap="none" anchor="ctr">
              <a:flatTx/>
            </a:bodyPr>
            <a:lstStyle/>
            <a:p>
              <a:pPr lvl="0" algn="ctr" eaLnBrk="1" hangingPunct="1"/>
              <a:r>
                <a:rPr lang="zh-CN" altLang="en-US" sz="2400" dirty="0">
                  <a:latin typeface="Tahoma" panose="020B0604030504040204" pitchFamily="34" charset="0"/>
                  <a:ea typeface="宋体" panose="02010600030101010101" pitchFamily="2" charset="-122"/>
                </a:rPr>
                <a:t>销售促进</a:t>
              </a:r>
            </a:p>
          </p:txBody>
        </p:sp>
        <p:sp>
          <p:nvSpPr>
            <p:cNvPr id="34824" name="矩形 428051" descr="纸莎草纸"/>
            <p:cNvSpPr/>
            <p:nvPr/>
          </p:nvSpPr>
          <p:spPr>
            <a:xfrm>
              <a:off x="3312" y="1296"/>
              <a:ext cx="1392" cy="1008"/>
            </a:xfrm>
            <a:prstGeom prst="rect">
              <a:avLst/>
            </a:prstGeom>
            <a:blipFill rotWithShape="1">
              <a:blip r:embed="rId2"/>
            </a:blip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lvl="0" algn="ctr" eaLnBrk="1" hangingPunct="1"/>
              <a:r>
                <a:rPr lang="zh-CN" altLang="en-US" sz="2400" dirty="0">
                  <a:latin typeface="Tahoma" panose="020B0604030504040204" pitchFamily="34" charset="0"/>
                  <a:ea typeface="宋体" panose="02010600030101010101" pitchFamily="2" charset="-122"/>
                </a:rPr>
                <a:t>人员推销</a:t>
              </a:r>
            </a:p>
          </p:txBody>
        </p:sp>
        <p:sp>
          <p:nvSpPr>
            <p:cNvPr id="34825" name="文本框 428052"/>
            <p:cNvSpPr txBox="1"/>
            <p:nvPr/>
          </p:nvSpPr>
          <p:spPr>
            <a:xfrm>
              <a:off x="3456" y="3738"/>
              <a:ext cx="1133" cy="3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</a:pPr>
              <a:r>
                <a:rPr lang="zh-CN" altLang="en-US" sz="2400" dirty="0">
                  <a:latin typeface="Tahoma" panose="020B0604030504040204" pitchFamily="34" charset="0"/>
                  <a:ea typeface="宋体" panose="02010600030101010101" pitchFamily="2" charset="-122"/>
                </a:rPr>
                <a:t>工业品市场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431105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sz="3600" dirty="0">
                <a:latin typeface="黑体"/>
                <a:ea typeface="黑体"/>
                <a:cs typeface="黑体"/>
              </a:rPr>
              <a:t>知识点二　人员推销策略</a:t>
            </a:r>
          </a:p>
        </p:txBody>
      </p:sp>
      <p:sp>
        <p:nvSpPr>
          <p:cNvPr id="35843" name="文本占位符 431106"/>
          <p:cNvSpPr>
            <a:spLocks noGrp="1"/>
          </p:cNvSpPr>
          <p:nvPr>
            <p:ph idx="1"/>
          </p:nvPr>
        </p:nvSpPr>
        <p:spPr>
          <a:xfrm>
            <a:off x="929005" y="1183005"/>
            <a:ext cx="7772400" cy="328422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/>
                <a:ea typeface="黑体"/>
                <a:cs typeface="黑体"/>
              </a:rPr>
              <a:t>一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/>
                <a:ea typeface="黑体"/>
                <a:cs typeface="黑体"/>
              </a:rPr>
              <a:t>、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/>
                <a:ea typeface="黑体"/>
                <a:cs typeface="黑体"/>
                <a:hlinkClick r:id="" action="ppaction://noaction"/>
              </a:rPr>
              <a:t>人员推销的概念及特点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/>
                <a:ea typeface="黑体"/>
                <a:cs typeface="黑体"/>
              </a:rPr>
              <a:t>二、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/>
                <a:ea typeface="黑体"/>
                <a:cs typeface="黑体"/>
                <a:hlinkClick r:id="" action="ppaction://noaction"/>
              </a:rPr>
              <a:t>推销人员的素质</a:t>
            </a:r>
          </a:p>
          <a:p>
            <a:pPr algn="l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/>
                <a:ea typeface="黑体"/>
                <a:cs typeface="黑体"/>
              </a:rPr>
              <a:t>三、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黑体"/>
                <a:ea typeface="黑体"/>
                <a:cs typeface="黑体"/>
                <a:sym typeface="+mn-ea"/>
              </a:rPr>
              <a:t>推销人员的工作步骤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/>
                <a:ea typeface="黑体"/>
                <a:cs typeface="黑体"/>
              </a:rPr>
              <a:t>四、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/>
                <a:ea typeface="黑体"/>
                <a:cs typeface="黑体"/>
                <a:hlinkClick r:id="" action="ppaction://noaction"/>
              </a:rPr>
              <a:t>人员推销的形式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/>
                <a:ea typeface="黑体"/>
                <a:cs typeface="黑体"/>
              </a:rPr>
              <a:t>五、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/>
                <a:ea typeface="黑体"/>
                <a:cs typeface="黑体"/>
                <a:hlinkClick r:id="rId2" action="ppaction://hlinksldjump"/>
              </a:rPr>
              <a:t>人员推销的对象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/>
                <a:ea typeface="黑体"/>
                <a:cs typeface="黑体"/>
              </a:rPr>
              <a:t>六、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/>
                <a:ea typeface="黑体"/>
                <a:cs typeface="黑体"/>
                <a:hlinkClick r:id="" action="ppaction://noaction"/>
              </a:rPr>
              <a:t>人员推销的策略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黑体"/>
              <a:ea typeface="黑体"/>
              <a:cs typeface="黑体"/>
              <a:hlinkClick r:id="" action="ppaction://noactio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标题 106497"/>
          <p:cNvSpPr>
            <a:spLocks noGrp="1"/>
          </p:cNvSpPr>
          <p:nvPr>
            <p:ph type="title"/>
          </p:nvPr>
        </p:nvSpPr>
        <p:spPr>
          <a:xfrm>
            <a:off x="2475865" y="51470"/>
            <a:ext cx="6131560" cy="914400"/>
          </a:xfrm>
        </p:spPr>
        <p:txBody>
          <a:bodyPr lIns="69056" tIns="34528" rIns="69056" bIns="34528" anchor="ctr"/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solidFill>
                  <a:srgbClr val="0000CC"/>
                </a:solidFill>
                <a:latin typeface="黑体"/>
                <a:ea typeface="黑体"/>
                <a:cs typeface="黑体"/>
              </a:rPr>
              <a:t>阅读资料：此时无声胜有声</a:t>
            </a:r>
          </a:p>
        </p:txBody>
      </p:sp>
      <p:sp>
        <p:nvSpPr>
          <p:cNvPr id="106499" name="文本占位符 106498"/>
          <p:cNvSpPr>
            <a:spLocks noGrp="1"/>
          </p:cNvSpPr>
          <p:nvPr>
            <p:ph type="body" idx="1"/>
          </p:nvPr>
        </p:nvSpPr>
        <p:spPr>
          <a:xfrm>
            <a:off x="539552" y="861918"/>
            <a:ext cx="7655123" cy="3942080"/>
          </a:xfrm>
        </p:spPr>
        <p:txBody>
          <a:bodyPr lIns="69056" tIns="34528" rIns="69056" bIns="34528"/>
          <a:lstStyle/>
          <a:p>
            <a:pPr algn="just">
              <a:lnSpc>
                <a:spcPct val="120000"/>
              </a:lnSpc>
              <a:spcBef>
                <a:spcPct val="10000"/>
              </a:spcBef>
              <a:buNone/>
            </a:pPr>
            <a:r>
              <a:rPr lang="en-US" altLang="zh-CN" sz="1800" b="1" dirty="0">
                <a:latin typeface="黑体"/>
                <a:ea typeface="黑体"/>
                <a:cs typeface="黑体"/>
              </a:rPr>
              <a:t>   </a:t>
            </a:r>
            <a:r>
              <a:rPr lang="zh-CN" altLang="en-US" sz="2000" b="1" dirty="0" smtClean="0">
                <a:latin typeface="黑体"/>
                <a:ea typeface="黑体"/>
                <a:cs typeface="黑体"/>
              </a:rPr>
              <a:t>日本一家铸砂厂</a:t>
            </a:r>
            <a:r>
              <a:rPr lang="zh-CN" altLang="en-US" sz="2000" b="1" dirty="0">
                <a:latin typeface="黑体"/>
                <a:ea typeface="黑体"/>
                <a:cs typeface="黑体"/>
              </a:rPr>
              <a:t>的推销员为了重新打进已多年未曾来往的一家铸铁厂，多次前往拜访该厂采购科长。但是采购科长始终避而不见，推销员则紧缠不放，于是采购科长迫不得已给他</a:t>
            </a:r>
            <a:r>
              <a:rPr lang="en-US" altLang="zh-CN" sz="2000" b="1" dirty="0">
                <a:latin typeface="黑体"/>
                <a:ea typeface="黑体"/>
                <a:cs typeface="黑体"/>
              </a:rPr>
              <a:t>5</a:t>
            </a:r>
            <a:r>
              <a:rPr lang="zh-CN" altLang="en-US" sz="2000" b="1" dirty="0">
                <a:latin typeface="黑体"/>
                <a:ea typeface="黑体"/>
                <a:cs typeface="黑体"/>
              </a:rPr>
              <a:t>分钟时间见面。这位推销员在科长面前一声不响地摊开了一张报纸，然后从皮包里取出一袋砂，突然倾倒在报纸上，顿时沙尘飞扬几乎令人窒息。科长大吼：“你在干什么？”这时推销员才不慌不忙地开口说话：“这是贵公司目前所采用的砂，是上周我从你们生产现场向领班取来的样品。”说着他又在地上另铺一张报纸，又从皮包里取出一袋砂倒在纸上，却不见沙尘飞扬。就在这场戏剧性的表演中，推销员成功接近了顾客，上方心平气和地开始了商业谈判。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0" hangingPunct="0"/>
            <a:fld id="{9A0DB2DC-4C9A-4742-B13C-FB6460FD3503}" type="slidenum">
              <a:rPr lang="en-US" altLang="zh-CN" sz="1350" dirty="0"/>
              <a:t>18</a:t>
            </a:fld>
            <a:endParaRPr lang="zh-CN" sz="13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图片 110593" descr="082"/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lum bright="12000" contrast="18000"/>
          </a:blip>
          <a:stretch>
            <a:fillRect/>
          </a:stretch>
        </p:blipFill>
        <p:spPr>
          <a:xfrm>
            <a:off x="2926080" y="195486"/>
            <a:ext cx="2880360" cy="628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0596" name="文本占位符 110595"/>
          <p:cNvSpPr>
            <a:spLocks noGrp="1"/>
          </p:cNvSpPr>
          <p:nvPr>
            <p:ph type="body" idx="1"/>
          </p:nvPr>
        </p:nvSpPr>
        <p:spPr>
          <a:xfrm>
            <a:off x="3131820" y="195486"/>
            <a:ext cx="2194560" cy="514350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en-US" altLang="zh-CN" sz="2520" dirty="0">
                <a:solidFill>
                  <a:srgbClr val="008000"/>
                </a:solidFill>
                <a:latin typeface="黑体"/>
                <a:ea typeface="黑体"/>
                <a:cs typeface="黑体"/>
              </a:rPr>
              <a:t>    </a:t>
            </a:r>
            <a:r>
              <a:rPr lang="zh-CN" altLang="en-US" sz="2520" dirty="0">
                <a:solidFill>
                  <a:srgbClr val="008000"/>
                </a:solidFill>
                <a:latin typeface="黑体"/>
                <a:ea typeface="黑体"/>
                <a:cs typeface="黑体"/>
              </a:rPr>
              <a:t>分析要点</a:t>
            </a:r>
          </a:p>
          <a:p>
            <a:pPr algn="just">
              <a:lnSpc>
                <a:spcPct val="120000"/>
              </a:lnSpc>
              <a:buNone/>
            </a:pPr>
            <a:endParaRPr lang="zh-CN" altLang="en-US" sz="2520" dirty="0">
              <a:solidFill>
                <a:srgbClr val="008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10601" name="文本框 110600"/>
          <p:cNvSpPr txBox="1"/>
          <p:nvPr/>
        </p:nvSpPr>
        <p:spPr>
          <a:xfrm>
            <a:off x="738505" y="843558"/>
            <a:ext cx="7538085" cy="3790950"/>
          </a:xfrm>
          <a:prstGeom prst="rect">
            <a:avLst/>
          </a:prstGeom>
          <a:noFill/>
          <a:ln w="9525">
            <a:noFill/>
          </a:ln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</a:sp3d>
        </p:spPr>
        <p:txBody>
          <a:bodyPr lIns="32399" tIns="32399" rIns="32399" bIns="32399">
            <a:spAutoFit/>
            <a:flatTx/>
          </a:bodyPr>
          <a:lstStyle/>
          <a:p>
            <a:pPr lvl="0" algn="just" eaLnBrk="0" hangingPunct="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SzPct val="85000"/>
            </a:pPr>
            <a:r>
              <a:rPr lang="en-US" altLang="zh-CN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zh-CN" altLang="en-US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这位推销员成功达到推销目的的原因：</a:t>
            </a:r>
          </a:p>
          <a:p>
            <a:pPr lvl="0" algn="just" eaLnBrk="0" hangingPunct="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SzPct val="85000"/>
            </a:pPr>
            <a:r>
              <a:rPr lang="zh-CN" altLang="en-US" b="1" dirty="0">
                <a:solidFill>
                  <a:srgbClr val="006600"/>
                </a:solidFill>
                <a:latin typeface="楷体_GB2312" pitchFamily="49" charset="-122"/>
                <a:ea typeface="楷体_GB2312" pitchFamily="49" charset="-122"/>
              </a:rPr>
              <a:t>第一，充分准备是推销成功的前提。</a:t>
            </a:r>
            <a:r>
              <a:rPr lang="zh-CN" altLang="en-US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为了保证推销任务的顺利完成，在开始推销之前，暗地里调查了该企业使用的砂子来源和使用情况，并从工地现场取了一些样品。做到了心中有数，从而能有针对性地开展推销活动。</a:t>
            </a:r>
          </a:p>
          <a:p>
            <a:pPr lvl="0" algn="just" eaLnBrk="0" hangingPunct="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SzPct val="85000"/>
            </a:pPr>
            <a:r>
              <a:rPr lang="zh-CN" altLang="en-US" b="1" dirty="0">
                <a:solidFill>
                  <a:srgbClr val="006600"/>
                </a:solidFill>
                <a:latin typeface="楷体_GB2312" pitchFamily="49" charset="-122"/>
                <a:ea typeface="楷体_GB2312" pitchFamily="49" charset="-122"/>
              </a:rPr>
              <a:t>第二，巧妙设计推销方法是推销成功的基础。</a:t>
            </a:r>
            <a:r>
              <a:rPr lang="zh-CN" altLang="en-US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通过先倾倒尘土飞扬的砂子，然后再倾倒干净无尘的砂子进行对比，迅速引起客户注意、进而产生兴趣、激发购买欲望和诱发购买行动。     </a:t>
            </a:r>
          </a:p>
          <a:p>
            <a:pPr lvl="0" algn="just" eaLnBrk="0" hangingPunct="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SzPct val="85000"/>
            </a:pPr>
            <a:r>
              <a:rPr lang="zh-CN" altLang="en-US" b="1" dirty="0">
                <a:solidFill>
                  <a:srgbClr val="006600"/>
                </a:solidFill>
                <a:latin typeface="楷体_GB2312" pitchFamily="49" charset="-122"/>
                <a:ea typeface="楷体_GB2312" pitchFamily="49" charset="-122"/>
              </a:rPr>
              <a:t>第三、准确揣摩客户心理是推销成功的关键。</a:t>
            </a:r>
            <a:r>
              <a:rPr lang="zh-CN" altLang="en-US" b="1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抓住客户注重砂子质量的消费心理，通过两种不同质量砂子的对比，立即产生了“此时无声胜有声”的促成奇效。</a:t>
            </a:r>
          </a:p>
        </p:txBody>
      </p:sp>
    </p:spTree>
  </p:cSld>
  <p:clrMapOvr>
    <a:masterClrMapping/>
  </p:clrMapOvr>
  <p:transition advClick="0"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373764"/>
          <p:cNvSpPr>
            <a:spLocks noGrp="1"/>
          </p:cNvSpPr>
          <p:nvPr>
            <p:ph type="title"/>
          </p:nvPr>
        </p:nvSpPr>
        <p:spPr>
          <a:xfrm>
            <a:off x="628650" y="274955"/>
            <a:ext cx="7886700" cy="689610"/>
          </a:xfrm>
        </p:spPr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latin typeface="黑体"/>
                <a:ea typeface="黑体"/>
                <a:cs typeface="黑体"/>
              </a:rPr>
              <a:t>学习目标</a:t>
            </a:r>
          </a:p>
        </p:txBody>
      </p:sp>
      <p:sp>
        <p:nvSpPr>
          <p:cNvPr id="373766" name="内容占位符 373765"/>
          <p:cNvSpPr>
            <a:spLocks noGrp="1"/>
          </p:cNvSpPr>
          <p:nvPr>
            <p:ph idx="1"/>
          </p:nvPr>
        </p:nvSpPr>
        <p:spPr>
          <a:xfrm>
            <a:off x="827088" y="1028700"/>
            <a:ext cx="7772400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理解促销的含义，认识促销对企业营销的重要作用。</a:t>
            </a: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正确制定企业的促销组合决策。</a:t>
            </a: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领会人员推销的特点，明确推销人员的主体作用，学会人员推销的策略，了解对推销队伍的组织管理。</a:t>
            </a: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明确广告的含义，正确选择广告媒体，做好广告设计，了解广告效果的测定。</a:t>
            </a: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理解公共关系的本质含义与特征，了解公共关系的实施进程。</a:t>
            </a: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掌握销售促进特点，了解销售促进工作的实际运作。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737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737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737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737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737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737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6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标题 387075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一、人员推销的概念及特点</a:t>
            </a:r>
          </a:p>
        </p:txBody>
      </p:sp>
      <p:sp>
        <p:nvSpPr>
          <p:cNvPr id="387077" name="内容占位符 387076"/>
          <p:cNvSpPr>
            <a:spLocks noGrp="1"/>
          </p:cNvSpPr>
          <p:nvPr>
            <p:ph idx="1"/>
          </p:nvPr>
        </p:nvSpPr>
        <p:spPr>
          <a:xfrm>
            <a:off x="827088" y="1492250"/>
            <a:ext cx="7772400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hlink"/>
                </a:solidFill>
                <a:latin typeface="黑体"/>
                <a:ea typeface="黑体"/>
                <a:cs typeface="黑体"/>
              </a:rPr>
              <a:t>人员推销</a:t>
            </a:r>
            <a:r>
              <a:rPr lang="zh-CN" altLang="en-US" dirty="0">
                <a:latin typeface="黑体"/>
                <a:ea typeface="黑体"/>
                <a:cs typeface="黑体"/>
              </a:rPr>
              <a:t>是企业运用推销人员直接向顾客推销商品和劳务的一种促销活动。</a:t>
            </a: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推销人员、推销对象和推销品构成人员推销的三个基本要素，推销人员是推销活动的主体。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87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87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388100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sz="3600" dirty="0">
                <a:latin typeface="黑体"/>
                <a:ea typeface="黑体"/>
                <a:cs typeface="黑体"/>
              </a:rPr>
              <a:t>人员推销的特点</a:t>
            </a:r>
          </a:p>
        </p:txBody>
      </p:sp>
      <p:sp>
        <p:nvSpPr>
          <p:cNvPr id="388102" name="内容占位符 388101"/>
          <p:cNvSpPr>
            <a:spLocks noGrp="1"/>
          </p:cNvSpPr>
          <p:nvPr>
            <p:ph idx="1"/>
          </p:nvPr>
        </p:nvSpPr>
        <p:spPr>
          <a:xfrm>
            <a:off x="785813" y="1214438"/>
            <a:ext cx="7772400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dirty="0">
                <a:latin typeface="黑体"/>
                <a:ea typeface="黑体"/>
                <a:cs typeface="黑体"/>
              </a:rPr>
              <a:t>人员推销的优点</a:t>
            </a:r>
            <a:r>
              <a:rPr lang="zh-CN" altLang="en-US" b="1">
                <a:solidFill>
                  <a:srgbClr val="0033CC"/>
                </a:solidFill>
                <a:latin typeface="黑体"/>
                <a:ea typeface="黑体"/>
                <a:cs typeface="黑体"/>
                <a:sym typeface="Wingdings" panose="05000000000000000000" pitchFamily="2" charset="2"/>
              </a:rPr>
              <a:t>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zh-CN" altLang="en-US" dirty="0">
                <a:latin typeface="黑体"/>
                <a:ea typeface="黑体"/>
                <a:cs typeface="黑体"/>
              </a:rPr>
              <a:t>信息传递双向性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zh-CN" altLang="en-US" dirty="0">
                <a:latin typeface="黑体"/>
                <a:ea typeface="黑体"/>
                <a:cs typeface="黑体"/>
              </a:rPr>
              <a:t>推销目的双重性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zh-CN" altLang="en-US" dirty="0">
                <a:latin typeface="黑体"/>
                <a:ea typeface="黑体"/>
                <a:cs typeface="黑体"/>
              </a:rPr>
              <a:t>推销过程灵活性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zh-CN" altLang="en-US" dirty="0">
                <a:latin typeface="黑体"/>
                <a:ea typeface="黑体"/>
                <a:cs typeface="黑体"/>
              </a:rPr>
              <a:t>长期协作性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dirty="0">
                <a:latin typeface="黑体"/>
                <a:ea typeface="黑体"/>
                <a:cs typeface="黑体"/>
              </a:rPr>
              <a:t>人员推销的缺点</a:t>
            </a:r>
            <a:r>
              <a:rPr lang="zh-CN" altLang="en-US" b="1">
                <a:solidFill>
                  <a:srgbClr val="FF3300"/>
                </a:solidFill>
                <a:latin typeface="黑体"/>
                <a:ea typeface="黑体"/>
                <a:cs typeface="黑体"/>
                <a:sym typeface="Wingdings" panose="05000000000000000000" pitchFamily="2" charset="2"/>
              </a:rPr>
              <a:t>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zh-CN" altLang="en-US" dirty="0">
                <a:latin typeface="黑体"/>
                <a:ea typeface="黑体"/>
                <a:cs typeface="黑体"/>
              </a:rPr>
              <a:t>支出较大，成本较高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zh-CN" altLang="en-US" dirty="0">
                <a:latin typeface="黑体"/>
                <a:ea typeface="黑体"/>
                <a:cs typeface="黑体"/>
              </a:rPr>
              <a:t>对推销人员的要求较高</a:t>
            </a:r>
          </a:p>
        </p:txBody>
      </p:sp>
      <p:pic>
        <p:nvPicPr>
          <p:cNvPr id="37892" name="图片 388099" descr="0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428750"/>
            <a:ext cx="2892425" cy="3148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88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88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8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8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88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388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88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388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10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矩形 24579"/>
          <p:cNvSpPr/>
          <p:nvPr/>
        </p:nvSpPr>
        <p:spPr>
          <a:xfrm>
            <a:off x="1601391" y="951310"/>
            <a:ext cx="6211490" cy="36718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lvl="0" indent="-342900" algn="just" eaLnBrk="0" hangingPunct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zh-CN" altLang="en-US" sz="1950" b="1" dirty="0">
                <a:latin typeface="Times New Roman" panose="02020603050405020304" pitchFamily="18" charset="0"/>
                <a:ea typeface="楷体_GB2312" pitchFamily="49" charset="-122"/>
              </a:rPr>
              <a:t>寻找和发现潜在的顾客</a:t>
            </a:r>
          </a:p>
          <a:p>
            <a:pPr marL="342900" lvl="0" indent="-342900" algn="just" eaLnBrk="0" hangingPunct="0">
              <a:lnSpc>
                <a:spcPct val="110000"/>
              </a:lnSpc>
              <a:spcBef>
                <a:spcPct val="10000"/>
              </a:spcBef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zh-CN" altLang="en-US" sz="1950" b="1" dirty="0">
                <a:latin typeface="Times New Roman" panose="02020603050405020304" pitchFamily="18" charset="0"/>
                <a:ea typeface="楷体_GB2312" pitchFamily="49" charset="-122"/>
              </a:rPr>
              <a:t>沟通：把关于企业产品和服务方面的信息传递给现有及潜在的顾客；</a:t>
            </a:r>
          </a:p>
          <a:p>
            <a:pPr marL="342900" lvl="0" indent="-342900" algn="just" eaLnBrk="0" hangingPunct="0">
              <a:lnSpc>
                <a:spcPct val="110000"/>
              </a:lnSpc>
              <a:spcBef>
                <a:spcPct val="10000"/>
              </a:spcBef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zh-CN" altLang="en-US" sz="1950" b="1" dirty="0">
                <a:latin typeface="Times New Roman" panose="02020603050405020304" pitchFamily="18" charset="0"/>
                <a:ea typeface="楷体_GB2312" pitchFamily="49" charset="-122"/>
              </a:rPr>
              <a:t>销售：运用推销技术千方百计推销产品；</a:t>
            </a:r>
          </a:p>
          <a:p>
            <a:pPr marL="342900" lvl="0" indent="-342900" algn="just" eaLnBrk="0" hangingPunct="0">
              <a:lnSpc>
                <a:spcPct val="110000"/>
              </a:lnSpc>
              <a:spcBef>
                <a:spcPct val="10000"/>
              </a:spcBef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zh-CN" altLang="en-US" sz="1950" b="1" dirty="0">
                <a:latin typeface="Times New Roman" panose="02020603050405020304" pitchFamily="18" charset="0"/>
                <a:ea typeface="楷体_GB2312" pitchFamily="49" charset="-122"/>
              </a:rPr>
              <a:t>服务：向顾客提供各种服务，如向顾客提供咨询服务、帮助顾客解决某些技术问题等；</a:t>
            </a:r>
          </a:p>
          <a:p>
            <a:pPr marL="342900" lvl="0" indent="-342900" algn="just" eaLnBrk="0" hangingPunct="0">
              <a:lnSpc>
                <a:spcPct val="110000"/>
              </a:lnSpc>
              <a:spcBef>
                <a:spcPct val="10000"/>
              </a:spcBef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zh-CN" altLang="en-US" sz="1950" b="1" dirty="0">
                <a:latin typeface="Times New Roman" panose="02020603050405020304" pitchFamily="18" charset="0"/>
                <a:ea typeface="楷体_GB2312" pitchFamily="49" charset="-122"/>
              </a:rPr>
              <a:t>收集情报：经常向企业报告访问推销活动情况，并进行市场调查和收集市场情报；</a:t>
            </a:r>
          </a:p>
          <a:p>
            <a:pPr marL="342900" lvl="0" indent="-342900" algn="just" eaLnBrk="0" hangingPunct="0">
              <a:lnSpc>
                <a:spcPct val="110000"/>
              </a:lnSpc>
              <a:spcBef>
                <a:spcPct val="10000"/>
              </a:spcBef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zh-CN" altLang="en-US" sz="1950" b="1" dirty="0">
                <a:latin typeface="Times New Roman" panose="02020603050405020304" pitchFamily="18" charset="0"/>
                <a:ea typeface="楷体_GB2312" pitchFamily="49" charset="-122"/>
              </a:rPr>
              <a:t>分配：在企业产品短缺时，向企业提出合理分配这些产品的建议</a:t>
            </a:r>
          </a:p>
          <a:p>
            <a:pPr marL="342900" lvl="0" indent="-342900" algn="just" eaLnBrk="0" hangingPunct="0">
              <a:lnSpc>
                <a:spcPct val="110000"/>
              </a:lnSpc>
              <a:spcBef>
                <a:spcPct val="10000"/>
              </a:spcBef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zh-CN" altLang="en-US" sz="1950" b="1" dirty="0">
                <a:latin typeface="Times New Roman" panose="02020603050405020304" pitchFamily="18" charset="0"/>
                <a:ea typeface="楷体_GB2312" pitchFamily="49" charset="-122"/>
              </a:rPr>
              <a:t>回收货款</a:t>
            </a:r>
            <a:endParaRPr lang="zh-CN" altLang="en-US" sz="1950" b="1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24582" name="矩形 24581"/>
          <p:cNvSpPr/>
          <p:nvPr/>
        </p:nvSpPr>
        <p:spPr>
          <a:xfrm>
            <a:off x="1818005" y="303530"/>
            <a:ext cx="3914775" cy="493395"/>
          </a:xfrm>
          <a:prstGeom prst="rect">
            <a:avLst/>
          </a:prstGeom>
          <a:solidFill>
            <a:srgbClr val="FFFFCC"/>
          </a:solidFill>
          <a:ln w="12700">
            <a:noFill/>
          </a:ln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1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75000"/>
              <a:buFont typeface="Monotype Sorts" charset="2"/>
              <a:buNone/>
            </a:pPr>
            <a:r>
              <a:rPr lang="zh-CN" altLang="en-US" sz="2400" b="1" dirty="0">
                <a:solidFill>
                  <a:schemeClr val="folHlin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推销人员任务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0" hangingPunct="0"/>
            <a:fld id="{9A0DB2DC-4C9A-4742-B13C-FB6460FD3503}" type="slidenum">
              <a:rPr lang="en-US" altLang="zh-CN" sz="1350" dirty="0"/>
              <a:t>22</a:t>
            </a:fld>
            <a:endParaRPr lang="zh-CN" sz="1350" dirty="0"/>
          </a:p>
        </p:txBody>
      </p:sp>
      <p:graphicFrame>
        <p:nvGraphicFramePr>
          <p:cNvPr id="45060" name="对象 45059"/>
          <p:cNvGraphicFramePr/>
          <p:nvPr/>
        </p:nvGraphicFramePr>
        <p:xfrm>
          <a:off x="269240" y="826135"/>
          <a:ext cx="1332230" cy="3941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r:id="rId4" imgW="2735580" imgH="5105400" progId="MS_ClipArt_Gallery.2">
                  <p:embed/>
                </p:oleObj>
              </mc:Choice>
              <mc:Fallback>
                <p:oleObj r:id="rId4" imgW="2735580" imgH="5105400" progId="MS_ClipArt_Gallery.2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9240" y="826135"/>
                        <a:ext cx="1332230" cy="394144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charRg st="1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80">
                                            <p:txEl>
                                              <p:charRg st="10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charRg st="21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580">
                                            <p:txEl>
                                              <p:charRg st="21" end="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charRg st="52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580">
                                            <p:txEl>
                                              <p:charRg st="52" end="7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charRg st="71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4580">
                                            <p:txEl>
                                              <p:charRg st="71" end="1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charRg st="110" end="1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4580">
                                            <p:txEl>
                                              <p:charRg st="110" end="1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charRg st="147" end="1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580">
                                            <p:txEl>
                                              <p:charRg st="147" end="17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71" end="1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4580">
                                            <p:txEl>
                                              <p:pRg st="171" end="17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文本框 33793"/>
          <p:cNvSpPr txBox="1"/>
          <p:nvPr/>
        </p:nvSpPr>
        <p:spPr>
          <a:xfrm>
            <a:off x="2789635" y="3143250"/>
            <a:ext cx="1260872" cy="411480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>
            <a:spAutoFit/>
          </a:bodyPr>
          <a:lstStyle/>
          <a:p>
            <a:pPr lvl="0"/>
            <a:r>
              <a:rPr lang="zh-CN" altLang="en-US" sz="2100" b="1">
                <a:latin typeface="黑体" panose="02010609060101010101" pitchFamily="49" charset="-122"/>
                <a:ea typeface="黑体" panose="02010609060101010101" pitchFamily="49" charset="-122"/>
              </a:rPr>
              <a:t>身体素质</a:t>
            </a:r>
          </a:p>
        </p:txBody>
      </p:sp>
      <p:sp>
        <p:nvSpPr>
          <p:cNvPr id="33795" name="文本框 33794"/>
          <p:cNvSpPr txBox="1"/>
          <p:nvPr/>
        </p:nvSpPr>
        <p:spPr>
          <a:xfrm>
            <a:off x="2789555" y="3771900"/>
            <a:ext cx="1576705" cy="411480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CN" altLang="en-US" sz="2100" b="1">
                <a:latin typeface="黑体" panose="02010609060101010101" pitchFamily="49" charset="-122"/>
                <a:ea typeface="黑体" panose="02010609060101010101" pitchFamily="49" charset="-122"/>
              </a:rPr>
              <a:t>心理素质</a:t>
            </a:r>
          </a:p>
        </p:txBody>
      </p:sp>
      <p:sp>
        <p:nvSpPr>
          <p:cNvPr id="33796" name="椭圆 33795"/>
          <p:cNvSpPr/>
          <p:nvPr/>
        </p:nvSpPr>
        <p:spPr>
          <a:xfrm>
            <a:off x="4733925" y="1059656"/>
            <a:ext cx="2457450" cy="810816"/>
          </a:xfrm>
          <a:prstGeom prst="ellipse">
            <a:avLst/>
          </a:prstGeom>
          <a:solidFill>
            <a:srgbClr val="FF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100" b="1">
                <a:latin typeface="华文行楷" panose="02010800040101010101" pitchFamily="2" charset="-122"/>
                <a:ea typeface="华文行楷" panose="02010800040101010101" pitchFamily="2" charset="-122"/>
              </a:rPr>
              <a:t>事业心</a:t>
            </a:r>
          </a:p>
          <a:p>
            <a:pPr lvl="0" algn="ctr"/>
            <a:r>
              <a:rPr lang="zh-CN" altLang="en-US" sz="2100">
                <a:latin typeface="华文行楷" panose="02010800040101010101" pitchFamily="2" charset="-122"/>
                <a:ea typeface="华文行楷" panose="02010800040101010101" pitchFamily="2" charset="-122"/>
              </a:rPr>
              <a:t>责任感</a:t>
            </a:r>
          </a:p>
        </p:txBody>
      </p:sp>
      <p:sp>
        <p:nvSpPr>
          <p:cNvPr id="33797" name="椭圆 33796"/>
          <p:cNvSpPr/>
          <p:nvPr/>
        </p:nvSpPr>
        <p:spPr>
          <a:xfrm>
            <a:off x="4625579" y="2139554"/>
            <a:ext cx="2971800" cy="1114425"/>
          </a:xfrm>
          <a:prstGeom prst="ellipse">
            <a:avLst/>
          </a:prstGeom>
          <a:solidFill>
            <a:srgbClr val="FF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100">
                <a:latin typeface="华文行楷" panose="02010800040101010101" pitchFamily="2" charset="-122"/>
                <a:ea typeface="华文行楷" panose="02010800040101010101" pitchFamily="2" charset="-122"/>
              </a:rPr>
              <a:t>企业、产品、市场、</a:t>
            </a:r>
          </a:p>
          <a:p>
            <a:pPr lvl="0" algn="ctr"/>
            <a:r>
              <a:rPr lang="zh-CN" altLang="en-US" sz="2100">
                <a:latin typeface="华文行楷" panose="02010800040101010101" pitchFamily="2" charset="-122"/>
                <a:ea typeface="华文行楷" panose="02010800040101010101" pitchFamily="2" charset="-122"/>
              </a:rPr>
              <a:t>顾客、竞争等专业知识</a:t>
            </a:r>
          </a:p>
        </p:txBody>
      </p:sp>
      <p:sp>
        <p:nvSpPr>
          <p:cNvPr id="33798" name="椭圆 33797"/>
          <p:cNvSpPr/>
          <p:nvPr/>
        </p:nvSpPr>
        <p:spPr>
          <a:xfrm>
            <a:off x="4743450" y="3489722"/>
            <a:ext cx="2852738" cy="1134665"/>
          </a:xfrm>
          <a:prstGeom prst="ellipse">
            <a:avLst/>
          </a:prstGeom>
          <a:solidFill>
            <a:srgbClr val="FF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100">
                <a:latin typeface="华文行楷" panose="02010800040101010101" pitchFamily="2" charset="-122"/>
                <a:ea typeface="华文行楷" panose="02010800040101010101" pitchFamily="2" charset="-122"/>
              </a:rPr>
              <a:t>自信心强、</a:t>
            </a:r>
          </a:p>
          <a:p>
            <a:pPr lvl="0" algn="ctr"/>
            <a:r>
              <a:rPr lang="zh-CN" altLang="en-US" sz="2100">
                <a:latin typeface="华文行楷" panose="02010800040101010101" pitchFamily="2" charset="-122"/>
                <a:ea typeface="华文行楷" panose="02010800040101010101" pitchFamily="2" charset="-122"/>
              </a:rPr>
              <a:t>良好的个性品格</a:t>
            </a:r>
          </a:p>
        </p:txBody>
      </p:sp>
      <p:sp>
        <p:nvSpPr>
          <p:cNvPr id="33799" name="左大括号 33798"/>
          <p:cNvSpPr/>
          <p:nvPr/>
        </p:nvSpPr>
        <p:spPr>
          <a:xfrm>
            <a:off x="2303860" y="1915716"/>
            <a:ext cx="342900" cy="2114550"/>
          </a:xfrm>
          <a:prstGeom prst="leftBrace">
            <a:avLst>
              <a:gd name="adj1" fmla="val 51388"/>
              <a:gd name="adj2" fmla="val 50000"/>
            </a:avLst>
          </a:prstGeom>
          <a:noFill/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endParaRPr lang="zh-CN" altLang="en-US" sz="1350"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3800" name="直接连接符 33799"/>
          <p:cNvSpPr/>
          <p:nvPr/>
        </p:nvSpPr>
        <p:spPr>
          <a:xfrm flipV="1">
            <a:off x="3977879" y="1762125"/>
            <a:ext cx="756047" cy="215504"/>
          </a:xfrm>
          <a:prstGeom prst="line">
            <a:avLst/>
          </a:prstGeom>
          <a:ln w="57150" cap="flat" cmpd="sng">
            <a:solidFill>
              <a:schemeClr val="hlink"/>
            </a:solidFill>
            <a:prstDash val="solid"/>
            <a:headEnd type="none" w="med" len="med"/>
            <a:tailEnd type="triangle" w="sm" len="lg"/>
          </a:ln>
        </p:spPr>
      </p:sp>
      <p:sp>
        <p:nvSpPr>
          <p:cNvPr id="33801" name="直接连接符 33800"/>
          <p:cNvSpPr/>
          <p:nvPr/>
        </p:nvSpPr>
        <p:spPr>
          <a:xfrm>
            <a:off x="3977879" y="2625329"/>
            <a:ext cx="647700" cy="161925"/>
          </a:xfrm>
          <a:prstGeom prst="line">
            <a:avLst/>
          </a:prstGeom>
          <a:ln w="57150" cap="flat" cmpd="sng">
            <a:solidFill>
              <a:schemeClr val="hlink"/>
            </a:solidFill>
            <a:prstDash val="solid"/>
            <a:headEnd type="none" w="med" len="med"/>
            <a:tailEnd type="triangle" w="sm" len="lg"/>
          </a:ln>
        </p:spPr>
      </p:sp>
      <p:sp>
        <p:nvSpPr>
          <p:cNvPr id="33802" name="直接连接符 33801"/>
          <p:cNvSpPr/>
          <p:nvPr/>
        </p:nvSpPr>
        <p:spPr>
          <a:xfrm>
            <a:off x="4031456" y="4030266"/>
            <a:ext cx="717947" cy="0"/>
          </a:xfrm>
          <a:prstGeom prst="line">
            <a:avLst/>
          </a:prstGeom>
          <a:ln w="57150" cap="flat" cmpd="sng">
            <a:solidFill>
              <a:schemeClr val="hlink"/>
            </a:solidFill>
            <a:prstDash val="solid"/>
            <a:headEnd type="none" w="med" len="med"/>
            <a:tailEnd type="triangle" w="sm" len="lg"/>
          </a:ln>
        </p:spPr>
      </p:sp>
      <p:sp>
        <p:nvSpPr>
          <p:cNvPr id="33803" name="文本框 33802"/>
          <p:cNvSpPr txBox="1"/>
          <p:nvPr/>
        </p:nvSpPr>
        <p:spPr>
          <a:xfrm>
            <a:off x="2807494" y="1707356"/>
            <a:ext cx="1254760" cy="411480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100" b="1">
                <a:latin typeface="黑体" panose="02010609060101010101" pitchFamily="49" charset="-122"/>
                <a:ea typeface="黑体" panose="02010609060101010101" pitchFamily="49" charset="-122"/>
              </a:rPr>
              <a:t>思想素质</a:t>
            </a:r>
          </a:p>
        </p:txBody>
      </p:sp>
      <p:sp>
        <p:nvSpPr>
          <p:cNvPr id="33804" name="文本框 33803"/>
          <p:cNvSpPr txBox="1"/>
          <p:nvPr/>
        </p:nvSpPr>
        <p:spPr>
          <a:xfrm>
            <a:off x="2807494" y="2357438"/>
            <a:ext cx="1254760" cy="411480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sz="2100" b="1">
                <a:latin typeface="黑体" panose="02010609060101010101" pitchFamily="49" charset="-122"/>
                <a:ea typeface="黑体" panose="02010609060101010101" pitchFamily="49" charset="-122"/>
              </a:rPr>
              <a:t>专业素质</a:t>
            </a:r>
          </a:p>
        </p:txBody>
      </p:sp>
      <p:sp>
        <p:nvSpPr>
          <p:cNvPr id="33805" name="文本框 33804"/>
          <p:cNvSpPr txBox="1"/>
          <p:nvPr/>
        </p:nvSpPr>
        <p:spPr>
          <a:xfrm>
            <a:off x="1835944" y="1600200"/>
            <a:ext cx="432197" cy="30175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400" b="1" dirty="0">
                <a:latin typeface="Tahoma" panose="020B0604030504040204" pitchFamily="34" charset="0"/>
                <a:ea typeface="黑体" panose="02010609060101010101" pitchFamily="49" charset="-122"/>
              </a:rPr>
              <a:t>推销人员基本条件</a:t>
            </a:r>
          </a:p>
        </p:txBody>
      </p:sp>
      <p:sp>
        <p:nvSpPr>
          <p:cNvPr id="33806" name="矩形 33805"/>
          <p:cNvSpPr>
            <a:spLocks noGrp="1"/>
          </p:cNvSpPr>
          <p:nvPr/>
        </p:nvSpPr>
        <p:spPr>
          <a:xfrm>
            <a:off x="1277541" y="250031"/>
            <a:ext cx="6372225" cy="49887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sz="285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二、</a:t>
            </a:r>
            <a:r>
              <a:rPr lang="en-US" altLang="x-none" sz="2850" b="1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推销人员应具备的基本</a:t>
            </a:r>
            <a:r>
              <a:rPr lang="zh-CN" altLang="en-US" sz="2850" b="1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条件</a:t>
            </a:r>
          </a:p>
        </p:txBody>
      </p:sp>
    </p:spTree>
  </p:cSld>
  <p:clrMapOvr>
    <a:masterClrMapping/>
  </p:clrMapOvr>
  <p:transition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文本框 15361"/>
          <p:cNvSpPr txBox="1"/>
          <p:nvPr/>
        </p:nvSpPr>
        <p:spPr>
          <a:xfrm>
            <a:off x="1609725" y="670322"/>
            <a:ext cx="857250" cy="3117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/>
            <a:endParaRPr lang="zh-CN" altLang="en-US" sz="135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64" name="椭圆 15363"/>
          <p:cNvSpPr/>
          <p:nvPr/>
        </p:nvSpPr>
        <p:spPr>
          <a:xfrm>
            <a:off x="1926431" y="1329929"/>
            <a:ext cx="5076825" cy="3239690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 2" panose="05020102010507070707" pitchFamily="18" charset="2"/>
              <a:buNone/>
            </a:pPr>
            <a:r>
              <a:rPr lang="zh-CN" altLang="en-US" sz="3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推销</a:t>
            </a: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 2" panose="05020102010507070707" pitchFamily="18" charset="2"/>
              <a:buNone/>
            </a:pPr>
            <a:r>
              <a:rPr lang="zh-CN" altLang="en-US" sz="3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过程</a:t>
            </a:r>
          </a:p>
        </p:txBody>
      </p:sp>
      <p:sp>
        <p:nvSpPr>
          <p:cNvPr id="15365" name="椭圆 15364"/>
          <p:cNvSpPr/>
          <p:nvPr/>
        </p:nvSpPr>
        <p:spPr>
          <a:xfrm>
            <a:off x="2412206" y="1707356"/>
            <a:ext cx="1371600" cy="74295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100" b="1">
                <a:latin typeface="Times New Roman" panose="02020603050405020304" pitchFamily="18" charset="0"/>
                <a:ea typeface="宋体" panose="02010600030101010101" pitchFamily="2" charset="-122"/>
              </a:rPr>
              <a:t>寻</a:t>
            </a:r>
            <a:r>
              <a:rPr lang="zh-CN" altLang="en-US" sz="21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找顾客</a:t>
            </a:r>
            <a:endParaRPr lang="zh-CN" altLang="en-US" sz="21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366" name="椭圆 15365"/>
          <p:cNvSpPr/>
          <p:nvPr/>
        </p:nvSpPr>
        <p:spPr>
          <a:xfrm>
            <a:off x="4356497" y="1491854"/>
            <a:ext cx="1547813" cy="917972"/>
          </a:xfrm>
          <a:prstGeom prst="ellipse">
            <a:avLst/>
          </a:prstGeom>
          <a:solidFill>
            <a:srgbClr val="CCFF99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100" b="1" dirty="0">
                <a:latin typeface="Times New Roman" panose="02020603050405020304" pitchFamily="18" charset="0"/>
                <a:ea typeface="宋体" panose="02010600030101010101" pitchFamily="2" charset="-122"/>
              </a:rPr>
              <a:t>顾客资格审查</a:t>
            </a:r>
            <a:endParaRPr lang="zh-CN" altLang="en-US" sz="21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367" name="椭圆 15366"/>
          <p:cNvSpPr/>
          <p:nvPr/>
        </p:nvSpPr>
        <p:spPr>
          <a:xfrm>
            <a:off x="5454254" y="2463404"/>
            <a:ext cx="1512094" cy="971550"/>
          </a:xfrm>
          <a:prstGeom prst="ellipse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100" b="1">
                <a:latin typeface="Arial" panose="020B0604020202020204" pitchFamily="34" charset="0"/>
                <a:ea typeface="宋体" panose="02010600030101010101" pitchFamily="2" charset="-122"/>
              </a:rPr>
              <a:t>洽谈沟通</a:t>
            </a:r>
          </a:p>
        </p:txBody>
      </p:sp>
      <p:sp>
        <p:nvSpPr>
          <p:cNvPr id="15368" name="椭圆 15367"/>
          <p:cNvSpPr/>
          <p:nvPr/>
        </p:nvSpPr>
        <p:spPr>
          <a:xfrm>
            <a:off x="5075635" y="3598069"/>
            <a:ext cx="1403747" cy="971550"/>
          </a:xfrm>
          <a:prstGeom prst="ellipse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b="1">
                <a:latin typeface="Times New Roman" panose="02020603050405020304" pitchFamily="18" charset="0"/>
                <a:ea typeface="宋体" panose="02010600030101010101" pitchFamily="2" charset="-122"/>
              </a:rPr>
              <a:t>顾客异议处理</a:t>
            </a:r>
          </a:p>
        </p:txBody>
      </p:sp>
      <p:sp>
        <p:nvSpPr>
          <p:cNvPr id="15369" name="椭圆 15368"/>
          <p:cNvSpPr/>
          <p:nvPr/>
        </p:nvSpPr>
        <p:spPr>
          <a:xfrm>
            <a:off x="1943100" y="2787254"/>
            <a:ext cx="1620441" cy="1026319"/>
          </a:xfrm>
          <a:prstGeom prst="ellipse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100" b="1">
                <a:latin typeface="Times New Roman" panose="02020603050405020304" pitchFamily="18" charset="0"/>
                <a:ea typeface="宋体" panose="02010600030101010101" pitchFamily="2" charset="-122"/>
              </a:rPr>
              <a:t>售后服务</a:t>
            </a:r>
          </a:p>
        </p:txBody>
      </p:sp>
      <p:sp>
        <p:nvSpPr>
          <p:cNvPr id="15370" name="直接连接符 15369"/>
          <p:cNvSpPr/>
          <p:nvPr/>
        </p:nvSpPr>
        <p:spPr>
          <a:xfrm>
            <a:off x="5724525" y="2031206"/>
            <a:ext cx="323850" cy="378619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sm" len="lg"/>
          </a:ln>
        </p:spPr>
      </p:sp>
      <p:sp>
        <p:nvSpPr>
          <p:cNvPr id="15371" name="直接连接符 15370"/>
          <p:cNvSpPr/>
          <p:nvPr/>
        </p:nvSpPr>
        <p:spPr>
          <a:xfrm flipV="1">
            <a:off x="3833813" y="1977629"/>
            <a:ext cx="540544" cy="53578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sm" len="lg"/>
          </a:ln>
        </p:spPr>
      </p:sp>
      <p:sp>
        <p:nvSpPr>
          <p:cNvPr id="15372" name="直接连接符 15371"/>
          <p:cNvSpPr/>
          <p:nvPr/>
        </p:nvSpPr>
        <p:spPr>
          <a:xfrm flipH="1">
            <a:off x="6155531" y="3436144"/>
            <a:ext cx="216694" cy="215504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sm" len="lg"/>
          </a:ln>
        </p:spPr>
      </p:sp>
      <p:sp>
        <p:nvSpPr>
          <p:cNvPr id="15373" name="直接连接符 15372"/>
          <p:cNvSpPr/>
          <p:nvPr/>
        </p:nvSpPr>
        <p:spPr>
          <a:xfrm flipH="1">
            <a:off x="4698206" y="4245769"/>
            <a:ext cx="377429" cy="147638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sm" len="lg"/>
          </a:ln>
        </p:spPr>
      </p:sp>
      <p:sp>
        <p:nvSpPr>
          <p:cNvPr id="15374" name="直接连接符 15373"/>
          <p:cNvSpPr/>
          <p:nvPr/>
        </p:nvSpPr>
        <p:spPr>
          <a:xfrm flipH="1" flipV="1">
            <a:off x="2969419" y="3813572"/>
            <a:ext cx="270272" cy="161925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sm" len="lg"/>
          </a:ln>
        </p:spPr>
      </p:sp>
      <p:sp>
        <p:nvSpPr>
          <p:cNvPr id="15375" name="直接连接符 15374"/>
          <p:cNvSpPr/>
          <p:nvPr/>
        </p:nvSpPr>
        <p:spPr>
          <a:xfrm flipV="1">
            <a:off x="2753916" y="2463404"/>
            <a:ext cx="108347" cy="32385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sm" len="lg"/>
          </a:ln>
        </p:spPr>
      </p:sp>
      <p:sp>
        <p:nvSpPr>
          <p:cNvPr id="15376" name="椭圆 15375"/>
          <p:cNvSpPr/>
          <p:nvPr/>
        </p:nvSpPr>
        <p:spPr>
          <a:xfrm>
            <a:off x="5472113" y="2463404"/>
            <a:ext cx="1512094" cy="971550"/>
          </a:xfrm>
          <a:prstGeom prst="ellipse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100" b="1" dirty="0">
                <a:latin typeface="Arial" panose="020B0604020202020204" pitchFamily="34" charset="0"/>
                <a:ea typeface="宋体" panose="02010600030101010101" pitchFamily="2" charset="-122"/>
              </a:rPr>
              <a:t>约见</a:t>
            </a:r>
            <a:endParaRPr lang="zh-CN" altLang="en-US" sz="21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77" name="椭圆 15376"/>
          <p:cNvSpPr/>
          <p:nvPr/>
        </p:nvSpPr>
        <p:spPr>
          <a:xfrm>
            <a:off x="5093494" y="3598069"/>
            <a:ext cx="1403747" cy="971550"/>
          </a:xfrm>
          <a:prstGeom prst="ellipse">
            <a:avLst/>
          </a:prstGeom>
          <a:solidFill>
            <a:srgbClr val="FFCC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接近</a:t>
            </a:r>
            <a:endParaRPr lang="zh-CN" altLang="en-US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378" name="椭圆 15377"/>
          <p:cNvSpPr/>
          <p:nvPr/>
        </p:nvSpPr>
        <p:spPr>
          <a:xfrm>
            <a:off x="1960960" y="2787254"/>
            <a:ext cx="1620440" cy="1026319"/>
          </a:xfrm>
          <a:prstGeom prst="ellipse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1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成交</a:t>
            </a:r>
            <a:endParaRPr lang="zh-CN" altLang="en-US" sz="21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379" name="直接连接符 15378"/>
          <p:cNvSpPr/>
          <p:nvPr/>
        </p:nvSpPr>
        <p:spPr>
          <a:xfrm flipV="1">
            <a:off x="2771775" y="2463404"/>
            <a:ext cx="108347" cy="32385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sm" len="lg"/>
          </a:ln>
        </p:spPr>
      </p:sp>
      <p:sp>
        <p:nvSpPr>
          <p:cNvPr id="15380" name="椭圆 15379"/>
          <p:cNvSpPr/>
          <p:nvPr/>
        </p:nvSpPr>
        <p:spPr>
          <a:xfrm>
            <a:off x="3168254" y="3759994"/>
            <a:ext cx="1543050" cy="919163"/>
          </a:xfrm>
          <a:prstGeom prst="ellipse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100" b="1" dirty="0">
                <a:latin typeface="Times New Roman" panose="02020603050405020304" pitchFamily="18" charset="0"/>
                <a:ea typeface="宋体" panose="02010600030101010101" pitchFamily="2" charset="-122"/>
              </a:rPr>
              <a:t>面谈</a:t>
            </a:r>
            <a:endParaRPr lang="zh-CN" altLang="en-US" sz="21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63968" y="342265"/>
            <a:ext cx="5233035" cy="6400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ctr" eaLnBrk="0" hangingPunct="0"/>
            <a:r>
              <a:rPr lang="zh-CN" altLang="en-US" sz="3600" b="1" dirty="0">
                <a:latin typeface="Arial" panose="020B0604020202020204" pitchFamily="34" charset="0"/>
                <a:ea typeface="楷体_GB2312" pitchFamily="49" charset="-122"/>
                <a:sym typeface="+mn-ea"/>
              </a:rPr>
              <a:t>三、推销人员的工作步骤</a:t>
            </a:r>
            <a:endParaRPr lang="zh-CN" altLang="en-US" sz="360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6385"/>
          <p:cNvSpPr>
            <a:spLocks noGrp="1"/>
          </p:cNvSpPr>
          <p:nvPr/>
        </p:nvSpPr>
        <p:spPr>
          <a:xfrm>
            <a:off x="1439466" y="141685"/>
            <a:ext cx="6172200" cy="6477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3300" b="1" dirty="0">
                <a:solidFill>
                  <a:srgbClr val="CC3300"/>
                </a:solidFill>
                <a:ea typeface="黑体" panose="02010609060101010101" pitchFamily="49" charset="-122"/>
              </a:rPr>
              <a:t>推销步骤</a:t>
            </a:r>
            <a:r>
              <a:rPr lang="zh-CN" altLang="en-US" sz="3300" b="1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300" b="1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300" b="1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3300" b="1">
                <a:ea typeface="黑体" panose="02010609060101010101" pitchFamily="49" charset="-122"/>
              </a:rPr>
              <a:t>——</a:t>
            </a:r>
            <a:r>
              <a:rPr lang="zh-CN" altLang="en-US" sz="3300" b="1">
                <a:solidFill>
                  <a:schemeClr val="tx1"/>
                </a:solidFill>
                <a:ea typeface="黑体" panose="02010609060101010101" pitchFamily="49" charset="-122"/>
              </a:rPr>
              <a:t>寻</a:t>
            </a:r>
            <a:r>
              <a:rPr lang="zh-CN" altLang="en-US" sz="3300" b="1" dirty="0">
                <a:solidFill>
                  <a:schemeClr val="tx1"/>
                </a:solidFill>
                <a:ea typeface="黑体" panose="02010609060101010101" pitchFamily="49" charset="-122"/>
              </a:rPr>
              <a:t>找顾客</a:t>
            </a:r>
            <a:endParaRPr lang="zh-CN" altLang="en-US" sz="3300" b="1">
              <a:solidFill>
                <a:schemeClr val="tx1"/>
              </a:solidFill>
              <a:ea typeface="黑体" panose="02010609060101010101" pitchFamily="49" charset="-122"/>
            </a:endParaRPr>
          </a:p>
        </p:txBody>
      </p:sp>
      <p:sp>
        <p:nvSpPr>
          <p:cNvPr id="16387" name="矩形 16386"/>
          <p:cNvSpPr>
            <a:spLocks noGrp="1"/>
          </p:cNvSpPr>
          <p:nvPr/>
        </p:nvSpPr>
        <p:spPr>
          <a:xfrm>
            <a:off x="4733925" y="1113235"/>
            <a:ext cx="2537222" cy="3506390"/>
          </a:xfrm>
          <a:prstGeom prst="rect">
            <a:avLst/>
          </a:prstGeom>
          <a:noFill/>
          <a:ln w="19050" cap="flat" cmpd="sng">
            <a:solidFill>
              <a:srgbClr val="FFCC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-457200">
              <a:defRPr sz="2400" kern="1200"/>
            </a:lvl2pPr>
            <a:lvl3pPr marL="914400" lvl="2" indent="-914400">
              <a:defRPr sz="2000" kern="1200"/>
            </a:lvl3pPr>
            <a:lvl4pPr marL="1371600" lvl="3" indent="-1371600">
              <a:defRPr sz="1800" kern="1200"/>
            </a:lvl4pPr>
            <a:lvl5pPr marL="1828800" lvl="4" indent="-1828800">
              <a:defRPr sz="1800" kern="1200"/>
            </a:lvl5pPr>
          </a:lstStyle>
          <a:p>
            <a:pPr lvl="0"/>
            <a:r>
              <a:rPr lang="en-US" altLang="zh-CN" sz="2250" b="1" dirty="0"/>
              <a:t>2</a:t>
            </a:r>
            <a:r>
              <a:rPr lang="zh-CN" altLang="en-US" sz="2250" b="1" dirty="0"/>
              <a:t>、</a:t>
            </a:r>
            <a:r>
              <a:rPr lang="zh-CN" altLang="en-US" sz="2250" b="1">
                <a:solidFill>
                  <a:srgbClr val="FF0000"/>
                </a:solidFill>
                <a:ea typeface="黑体" panose="02010609060101010101" pitchFamily="49" charset="-122"/>
              </a:rPr>
              <a:t>准客户</a:t>
            </a:r>
            <a:r>
              <a:rPr lang="zh-CN" altLang="en-US" sz="2250" b="1"/>
              <a:t>是</a:t>
            </a:r>
            <a:r>
              <a:rPr lang="zh-CN" altLang="en-US" sz="2250" b="1" dirty="0"/>
              <a:t>指一个既可以获益于某种推销的商品，又有能力购买这种商品的个人或组织。</a:t>
            </a:r>
            <a:endParaRPr lang="zh-CN" altLang="en-US" sz="2250" b="1"/>
          </a:p>
        </p:txBody>
      </p:sp>
      <p:sp>
        <p:nvSpPr>
          <p:cNvPr id="16388" name="矩形 16387"/>
          <p:cNvSpPr>
            <a:spLocks noGrp="1"/>
          </p:cNvSpPr>
          <p:nvPr/>
        </p:nvSpPr>
        <p:spPr>
          <a:xfrm>
            <a:off x="1331119" y="1113235"/>
            <a:ext cx="3186113" cy="3511153"/>
          </a:xfrm>
          <a:prstGeom prst="rect">
            <a:avLst/>
          </a:prstGeom>
          <a:noFill/>
          <a:ln w="19050" cap="flat" cmpd="sng">
            <a:solidFill>
              <a:srgbClr val="FFCC99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-457200">
              <a:defRPr sz="2400" kern="1200"/>
            </a:lvl2pPr>
            <a:lvl3pPr marL="914400" lvl="2" indent="-914400">
              <a:defRPr sz="2000" kern="1200"/>
            </a:lvl3pPr>
            <a:lvl4pPr marL="1371600" lvl="3" indent="-1371600">
              <a:defRPr sz="1800" kern="1200"/>
            </a:lvl4pPr>
            <a:lvl5pPr marL="1828800" lvl="4" indent="-1828800">
              <a:defRPr sz="1800" kern="1200"/>
            </a:lvl5pPr>
          </a:lstStyle>
          <a:p>
            <a:pPr lvl="0"/>
            <a:r>
              <a:rPr lang="en-US" altLang="zh-CN" sz="225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25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250" b="1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寻找准客户的方法</a:t>
            </a:r>
          </a:p>
          <a:p>
            <a:pPr lvl="0"/>
            <a:r>
              <a:rPr lang="zh-CN" altLang="en-US" sz="2250" b="1" dirty="0">
                <a:solidFill>
                  <a:srgbClr val="000000"/>
                </a:solidFill>
              </a:rPr>
              <a:t>地</a:t>
            </a:r>
            <a:r>
              <a:rPr lang="zh-CN" altLang="en-US" sz="2250" b="1">
                <a:solidFill>
                  <a:srgbClr val="000000"/>
                </a:solidFill>
              </a:rPr>
              <a:t>毯式访问法</a:t>
            </a:r>
          </a:p>
          <a:p>
            <a:pPr lvl="0"/>
            <a:r>
              <a:rPr lang="zh-CN" altLang="en-US" sz="2250" b="1">
                <a:solidFill>
                  <a:srgbClr val="000000"/>
                </a:solidFill>
              </a:rPr>
              <a:t>连锁介绍法</a:t>
            </a:r>
          </a:p>
          <a:p>
            <a:pPr lvl="0"/>
            <a:r>
              <a:rPr lang="zh-CN" altLang="en-US" sz="2250" b="1">
                <a:solidFill>
                  <a:srgbClr val="000000"/>
                </a:solidFill>
              </a:rPr>
              <a:t>中心开</a:t>
            </a:r>
            <a:r>
              <a:rPr lang="zh-CN" altLang="en-US" sz="2250" b="1" dirty="0">
                <a:solidFill>
                  <a:srgbClr val="000000"/>
                </a:solidFill>
              </a:rPr>
              <a:t>花法</a:t>
            </a:r>
          </a:p>
          <a:p>
            <a:pPr lvl="0"/>
            <a:r>
              <a:rPr lang="zh-CN" altLang="en-US" sz="2250" b="1" dirty="0">
                <a:solidFill>
                  <a:srgbClr val="000000"/>
                </a:solidFill>
              </a:rPr>
              <a:t>个人观察法</a:t>
            </a:r>
            <a:endParaRPr lang="zh-CN" altLang="en-US" sz="2250" b="1">
              <a:solidFill>
                <a:srgbClr val="000000"/>
              </a:solidFill>
            </a:endParaRPr>
          </a:p>
          <a:p>
            <a:pPr lvl="0"/>
            <a:r>
              <a:rPr lang="zh-CN" altLang="en-US" sz="2250" b="1" dirty="0">
                <a:solidFill>
                  <a:srgbClr val="000000"/>
                </a:solidFill>
              </a:rPr>
              <a:t>广告开拓法</a:t>
            </a:r>
          </a:p>
          <a:p>
            <a:pPr lvl="0"/>
            <a:r>
              <a:rPr lang="zh-CN" altLang="en-US" sz="2250" b="1" dirty="0">
                <a:solidFill>
                  <a:srgbClr val="000000"/>
                </a:solidFill>
              </a:rPr>
              <a:t>市场咨询法</a:t>
            </a:r>
            <a:endParaRPr lang="zh-CN" altLang="en-US" sz="2250" b="1">
              <a:solidFill>
                <a:srgbClr val="000000"/>
              </a:solidFill>
            </a:endParaRPr>
          </a:p>
          <a:p>
            <a:pPr lvl="0"/>
            <a:r>
              <a:rPr lang="zh-CN" altLang="en-US" sz="2250" b="1">
                <a:solidFill>
                  <a:srgbClr val="000000"/>
                </a:solidFill>
              </a:rPr>
              <a:t>资</a:t>
            </a:r>
            <a:r>
              <a:rPr lang="zh-CN" altLang="en-US" sz="2250" b="1" dirty="0">
                <a:solidFill>
                  <a:srgbClr val="000000"/>
                </a:solidFill>
              </a:rPr>
              <a:t>料查阅法等</a:t>
            </a:r>
            <a:endParaRPr lang="zh-CN" altLang="en-US" sz="2250" b="1">
              <a:solidFill>
                <a:srgbClr val="000000"/>
              </a:solidFill>
            </a:endParaRPr>
          </a:p>
          <a:p>
            <a:pPr lvl="0"/>
            <a:endParaRPr lang="zh-CN" altLang="en-US" sz="2250" b="1">
              <a:solidFill>
                <a:srgbClr val="000000"/>
              </a:solidFill>
            </a:endParaRPr>
          </a:p>
          <a:p>
            <a:pPr lvl="0"/>
            <a:endParaRPr lang="zh-CN" altLang="en-US" sz="2100"/>
          </a:p>
        </p:txBody>
      </p:sp>
    </p:spTree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46081"/>
          <p:cNvSpPr>
            <a:spLocks noGrp="1"/>
          </p:cNvSpPr>
          <p:nvPr>
            <p:ph type="title"/>
          </p:nvPr>
        </p:nvSpPr>
        <p:spPr>
          <a:xfrm>
            <a:off x="1245235" y="-20538"/>
            <a:ext cx="7270115" cy="993775"/>
          </a:xfrm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zh-CN" altLang="en-US" sz="3000" b="1" dirty="0">
                <a:solidFill>
                  <a:srgbClr val="CC3300"/>
                </a:solidFill>
                <a:latin typeface="黑体"/>
                <a:ea typeface="黑体"/>
                <a:cs typeface="黑体"/>
              </a:rPr>
              <a:t>推销步骤（</a:t>
            </a:r>
            <a:r>
              <a:rPr lang="en-US" altLang="zh-CN" sz="3000" b="1" dirty="0">
                <a:solidFill>
                  <a:srgbClr val="CC3300"/>
                </a:solidFill>
                <a:latin typeface="黑体"/>
                <a:ea typeface="黑体"/>
                <a:cs typeface="黑体"/>
              </a:rPr>
              <a:t>2</a:t>
            </a:r>
            <a:r>
              <a:rPr lang="zh-CN" altLang="en-US" sz="3000" b="1" dirty="0">
                <a:solidFill>
                  <a:srgbClr val="CC3300"/>
                </a:solidFill>
                <a:latin typeface="黑体"/>
                <a:ea typeface="黑体"/>
                <a:cs typeface="黑体"/>
              </a:rPr>
              <a:t>）</a:t>
            </a:r>
            <a:r>
              <a:rPr lang="en-US" altLang="zh-CN" sz="3000" b="1" dirty="0">
                <a:latin typeface="黑体"/>
                <a:ea typeface="黑体"/>
                <a:cs typeface="黑体"/>
              </a:rPr>
              <a:t>——</a:t>
            </a:r>
            <a:r>
              <a:rPr lang="zh-CN" altLang="en-US" sz="3000" b="1" dirty="0">
                <a:solidFill>
                  <a:schemeClr val="tx1"/>
                </a:solidFill>
                <a:latin typeface="黑体"/>
                <a:ea typeface="黑体"/>
                <a:cs typeface="黑体"/>
              </a:rPr>
              <a:t>顾客资格审查</a:t>
            </a:r>
          </a:p>
        </p:txBody>
      </p:sp>
      <p:pic>
        <p:nvPicPr>
          <p:cNvPr id="46084" name="Picture 7" descr="非洲卖鞋之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95" y="1005840"/>
            <a:ext cx="3618865" cy="38341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5" name="Picture 7" descr="非洲卖鞋之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347" y="1006079"/>
            <a:ext cx="2928938" cy="3833813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/>
          <p:nvPr/>
        </p:nvSpPr>
        <p:spPr>
          <a:xfrm>
            <a:off x="2864644" y="794147"/>
            <a:ext cx="640080" cy="3511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457200" lvl="0" indent="-457200">
              <a:lnSpc>
                <a:spcPct val="90000"/>
              </a:lnSpc>
              <a:spcBef>
                <a:spcPct val="30000"/>
              </a:spcBef>
              <a:buClr>
                <a:srgbClr val="A50021"/>
              </a:buClr>
              <a:buSzPct val="75000"/>
              <a:buAutoNum type="arabicPeriod"/>
            </a:pPr>
            <a:endParaRPr lang="zh-CN" altLang="en-US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1443" name="Picture 7" descr="非洲卖鞋之三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09980" y="195580"/>
            <a:ext cx="3301365" cy="4698365"/>
          </a:xfrm>
        </p:spPr>
      </p:pic>
      <p:pic>
        <p:nvPicPr>
          <p:cNvPr id="61444" name="Picture 7" descr="非洲卖鞋之四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415" y="195580"/>
            <a:ext cx="3710305" cy="4698365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60195" y="196215"/>
            <a:ext cx="6796405" cy="4751705"/>
          </a:xfrm>
        </p:spPr>
        <p:txBody>
          <a:bodyPr vert="horz" wrap="square" lIns="68580" tIns="34290" rIns="68580" bIns="34290" numCol="1" anchor="t" anchorCtr="0" compatLnSpc="1"/>
          <a:lstStyle/>
          <a:p>
            <a:pPr marL="0" lvl="0" indent="0" algn="ctr">
              <a:lnSpc>
                <a:spcPct val="120000"/>
              </a:lnSpc>
              <a:spcBef>
                <a:spcPct val="40000"/>
              </a:spcBef>
              <a:buFont typeface="Wingdings" panose="05000000000000000000" pitchFamily="2" charset="2"/>
              <a:buNone/>
            </a:pPr>
            <a:r>
              <a:rPr lang="zh-CN" altLang="en-US" sz="3300" b="1" dirty="0">
                <a:effectLst>
                  <a:outerShdw blurRad="38100" dist="38100" dir="2700000">
                    <a:srgbClr val="FFFFFF"/>
                  </a:outerShdw>
                </a:effectLst>
                <a:latin typeface="黑体"/>
                <a:ea typeface="黑体"/>
                <a:cs typeface="黑体"/>
              </a:rPr>
              <a:t>结论：</a:t>
            </a:r>
          </a:p>
          <a:p>
            <a:pPr lvl="0" algn="ctr">
              <a:lnSpc>
                <a:spcPct val="120000"/>
              </a:lnSpc>
              <a:spcBef>
                <a:spcPct val="40000"/>
              </a:spcBef>
              <a:buFont typeface="Wingdings" panose="05000000000000000000" pitchFamily="2" charset="2"/>
              <a:buChar char=""/>
            </a:pPr>
            <a:r>
              <a:rPr lang="zh-CN" altLang="en-US" sz="3300" b="1" dirty="0">
                <a:effectLst>
                  <a:outerShdw blurRad="38100" dist="38100" dir="2700000">
                    <a:srgbClr val="FFFFFF"/>
                  </a:outerShdw>
                </a:effectLst>
                <a:latin typeface="黑体"/>
                <a:ea typeface="黑体"/>
                <a:cs typeface="黑体"/>
              </a:rPr>
              <a:t>   </a:t>
            </a:r>
            <a:r>
              <a:rPr lang="zh-CN" altLang="en-US" sz="2100" b="1" dirty="0">
                <a:effectLst>
                  <a:outerShdw blurRad="38100" dist="38100" dir="2700000">
                    <a:srgbClr val="FFFFFF"/>
                  </a:outerShdw>
                </a:effectLst>
                <a:latin typeface="黑体"/>
                <a:ea typeface="黑体"/>
                <a:cs typeface="黑体"/>
              </a:rPr>
              <a:t>由于在对顾客进行资格审查时着眼点不一样，结果就不一样，影响到企业做出的营销策略也不一样！</a:t>
            </a:r>
          </a:p>
          <a:p>
            <a:pPr lvl="0" algn="ctr">
              <a:lnSpc>
                <a:spcPct val="120000"/>
              </a:lnSpc>
              <a:spcBef>
                <a:spcPct val="40000"/>
              </a:spcBef>
              <a:buFont typeface="Wingdings" panose="05000000000000000000" pitchFamily="2" charset="2"/>
              <a:buChar char=""/>
            </a:pPr>
            <a:r>
              <a:rPr lang="zh-CN" altLang="en-US" sz="2100" b="1" dirty="0">
                <a:effectLst>
                  <a:outerShdw blurRad="38100" dist="38100" dir="2700000">
                    <a:srgbClr val="FFFFFF"/>
                  </a:outerShdw>
                </a:effectLst>
                <a:latin typeface="黑体"/>
                <a:ea typeface="黑体"/>
                <a:cs typeface="黑体"/>
              </a:rPr>
              <a:t>     同学们：看事物的角度和高度的不同而影响着我们对事物的认知力的不同， 就如同我们的生活有人觉得痛苦，有人觉得快乐！所以我们要保持阳光的心态！</a:t>
            </a:r>
            <a:r>
              <a:rPr lang="zh-CN" altLang="en-US" dirty="0">
                <a:latin typeface="黑体"/>
                <a:ea typeface="黑体"/>
                <a:cs typeface="黑体"/>
              </a:rPr>
              <a:t> </a:t>
            </a:r>
          </a:p>
        </p:txBody>
      </p:sp>
      <p:sp>
        <p:nvSpPr>
          <p:cNvPr id="63491" name="Rectangle 4"/>
          <p:cNvSpPr/>
          <p:nvPr/>
        </p:nvSpPr>
        <p:spPr>
          <a:xfrm>
            <a:off x="2864644" y="794147"/>
            <a:ext cx="640080" cy="3511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457200" lvl="0" indent="-457200">
              <a:lnSpc>
                <a:spcPct val="90000"/>
              </a:lnSpc>
              <a:spcBef>
                <a:spcPct val="30000"/>
              </a:spcBef>
              <a:buClr>
                <a:srgbClr val="A50021"/>
              </a:buClr>
              <a:buSzPct val="75000"/>
              <a:buAutoNum type="arabicPeriod"/>
            </a:pPr>
            <a:endParaRPr lang="zh-CN" altLang="en-US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3492" name="图片 63491" descr="1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2139702"/>
            <a:ext cx="527447" cy="4976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3" name="图片 63492" descr="1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329" y="1131590"/>
            <a:ext cx="527447" cy="49768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8433"/>
          <p:cNvSpPr>
            <a:spLocks noGrp="1"/>
          </p:cNvSpPr>
          <p:nvPr/>
        </p:nvSpPr>
        <p:spPr>
          <a:xfrm>
            <a:off x="1485900" y="208360"/>
            <a:ext cx="6172200" cy="635794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sz="3300" b="1">
                <a:solidFill>
                  <a:srgbClr val="CC3300"/>
                </a:solidFill>
                <a:ea typeface="黑体" panose="02010609060101010101" pitchFamily="49" charset="-122"/>
              </a:rPr>
              <a:t>推</a:t>
            </a:r>
            <a:r>
              <a:rPr lang="zh-CN" altLang="en-US" sz="3300" b="1" dirty="0">
                <a:solidFill>
                  <a:srgbClr val="CC3300"/>
                </a:solidFill>
                <a:ea typeface="黑体" panose="02010609060101010101" pitchFamily="49" charset="-122"/>
              </a:rPr>
              <a:t>销步骤</a:t>
            </a:r>
            <a:r>
              <a:rPr lang="zh-CN" altLang="en-US" sz="3300" b="1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300" b="1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300" b="1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3300" b="1" dirty="0">
                <a:ea typeface="黑体" panose="02010609060101010101" pitchFamily="49" charset="-122"/>
              </a:rPr>
              <a:t>——</a:t>
            </a:r>
            <a:r>
              <a:rPr lang="zh-CN" altLang="en-US" sz="3300" b="1" dirty="0">
                <a:solidFill>
                  <a:schemeClr val="tx1"/>
                </a:solidFill>
                <a:ea typeface="黑体" panose="02010609060101010101" pitchFamily="49" charset="-122"/>
              </a:rPr>
              <a:t>约见</a:t>
            </a:r>
            <a:endParaRPr lang="zh-CN" altLang="en-US" sz="3300" b="1">
              <a:solidFill>
                <a:schemeClr val="tx1"/>
              </a:solidFill>
              <a:ea typeface="黑体" panose="02010609060101010101" pitchFamily="49" charset="-122"/>
            </a:endParaRPr>
          </a:p>
        </p:txBody>
      </p:sp>
      <p:sp>
        <p:nvSpPr>
          <p:cNvPr id="18435" name="矩形 18434"/>
          <p:cNvSpPr>
            <a:spLocks noGrp="1"/>
          </p:cNvSpPr>
          <p:nvPr/>
        </p:nvSpPr>
        <p:spPr>
          <a:xfrm>
            <a:off x="1217930" y="1059815"/>
            <a:ext cx="6696710" cy="353885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lnSpc>
                <a:spcPct val="120000"/>
              </a:lnSpc>
            </a:pPr>
            <a:r>
              <a:rPr lang="en-US" altLang="zh-CN" sz="2400" dirty="0">
                <a:latin typeface="黑体"/>
                <a:ea typeface="黑体"/>
                <a:cs typeface="黑体"/>
              </a:rPr>
              <a:t>1</a:t>
            </a:r>
            <a:r>
              <a:rPr lang="zh-CN" altLang="en-US" sz="2400" dirty="0">
                <a:latin typeface="黑体"/>
                <a:ea typeface="黑体"/>
                <a:cs typeface="黑体"/>
              </a:rPr>
              <a:t>、约见</a:t>
            </a:r>
          </a:p>
          <a:p>
            <a:pPr lvl="0">
              <a:lnSpc>
                <a:spcPct val="120000"/>
              </a:lnSpc>
            </a:pPr>
            <a:r>
              <a:rPr lang="zh-CN" altLang="en-US" sz="2400" dirty="0">
                <a:latin typeface="黑体"/>
                <a:ea typeface="黑体"/>
                <a:cs typeface="黑体"/>
              </a:rPr>
              <a:t>   是指推销人员事先征得顾客同意接见</a:t>
            </a:r>
            <a:r>
              <a:rPr lang="zh-CN" altLang="en-US" sz="2400" dirty="0" smtClean="0">
                <a:latin typeface="黑体"/>
                <a:ea typeface="黑体"/>
                <a:cs typeface="黑体"/>
              </a:rPr>
              <a:t>的行动</a:t>
            </a:r>
            <a:endParaRPr lang="en-US" altLang="zh-CN" sz="2400" dirty="0" smtClean="0">
              <a:latin typeface="黑体"/>
              <a:ea typeface="黑体"/>
              <a:cs typeface="黑体"/>
            </a:endParaRPr>
          </a:p>
          <a:p>
            <a:pPr lvl="0">
              <a:lnSpc>
                <a:spcPct val="120000"/>
              </a:lnSpc>
            </a:pPr>
            <a:r>
              <a:rPr lang="zh-CN" altLang="en-US" sz="2400" dirty="0" smtClean="0">
                <a:latin typeface="黑体"/>
                <a:ea typeface="黑体"/>
                <a:cs typeface="黑体"/>
              </a:rPr>
              <a:t>过</a:t>
            </a:r>
            <a:r>
              <a:rPr lang="zh-CN" altLang="en-US" sz="2400" dirty="0">
                <a:latin typeface="黑体"/>
                <a:ea typeface="黑体"/>
                <a:cs typeface="黑体"/>
              </a:rPr>
              <a:t>程。</a:t>
            </a:r>
          </a:p>
          <a:p>
            <a:pPr lvl="0">
              <a:lnSpc>
                <a:spcPct val="120000"/>
              </a:lnSpc>
            </a:pPr>
            <a:r>
              <a:rPr lang="zh-CN" altLang="en-US" sz="2400" dirty="0">
                <a:latin typeface="黑体"/>
                <a:ea typeface="黑体"/>
                <a:cs typeface="黑体"/>
              </a:rPr>
              <a:t> 约见的方法：面约；函约；电约；托约；广约。</a:t>
            </a:r>
          </a:p>
          <a:p>
            <a:pPr lvl="0">
              <a:lnSpc>
                <a:spcPct val="120000"/>
              </a:lnSpc>
            </a:pPr>
            <a:r>
              <a:rPr lang="zh-CN" altLang="en-US" sz="2400" dirty="0">
                <a:latin typeface="黑体"/>
                <a:ea typeface="黑体"/>
                <a:cs typeface="黑体"/>
              </a:rPr>
              <a:t>一般来说，多数顾客都不大欢迎推销人员来访</a:t>
            </a:r>
            <a:r>
              <a:rPr lang="zh-CN" altLang="en-US" sz="2400" dirty="0" smtClean="0">
                <a:latin typeface="黑体"/>
                <a:ea typeface="黑体"/>
                <a:cs typeface="黑体"/>
              </a:rPr>
              <a:t>，</a:t>
            </a:r>
            <a:endParaRPr lang="en-US" altLang="zh-CN" sz="2400" dirty="0" smtClean="0">
              <a:latin typeface="黑体"/>
              <a:ea typeface="黑体"/>
              <a:cs typeface="黑体"/>
            </a:endParaRPr>
          </a:p>
          <a:p>
            <a:pPr lvl="0">
              <a:lnSpc>
                <a:spcPct val="120000"/>
              </a:lnSpc>
            </a:pPr>
            <a:r>
              <a:rPr lang="zh-CN" altLang="en-US" sz="2400" dirty="0" smtClean="0">
                <a:latin typeface="黑体"/>
                <a:ea typeface="黑体"/>
                <a:cs typeface="黑体"/>
              </a:rPr>
              <a:t>在美</a:t>
            </a:r>
            <a:r>
              <a:rPr lang="zh-CN" altLang="en-US" sz="2400" dirty="0">
                <a:latin typeface="黑体"/>
                <a:ea typeface="黑体"/>
                <a:cs typeface="黑体"/>
              </a:rPr>
              <a:t>国有的机构门口，甚至挂着这样的牌子：</a:t>
            </a:r>
            <a:r>
              <a:rPr lang="zh-CN" altLang="en-US" sz="2400" dirty="0" smtClean="0">
                <a:latin typeface="黑体"/>
                <a:ea typeface="黑体"/>
                <a:cs typeface="黑体"/>
              </a:rPr>
              <a:t>推</a:t>
            </a:r>
            <a:endParaRPr lang="en-US" altLang="zh-CN" sz="2400" dirty="0" smtClean="0">
              <a:latin typeface="黑体"/>
              <a:ea typeface="黑体"/>
              <a:cs typeface="黑体"/>
            </a:endParaRPr>
          </a:p>
          <a:p>
            <a:pPr lvl="0">
              <a:lnSpc>
                <a:spcPct val="120000"/>
              </a:lnSpc>
            </a:pPr>
            <a:r>
              <a:rPr lang="zh-CN" altLang="en-US" sz="2400" dirty="0" smtClean="0">
                <a:latin typeface="黑体"/>
                <a:ea typeface="黑体"/>
                <a:cs typeface="黑体"/>
              </a:rPr>
              <a:t>销人员</a:t>
            </a:r>
            <a:r>
              <a:rPr lang="zh-CN" altLang="en-US" sz="2400" dirty="0">
                <a:latin typeface="黑体"/>
                <a:ea typeface="黑体"/>
                <a:cs typeface="黑体"/>
              </a:rPr>
              <a:t>、狗、小偷、闲人、请勿入内！</a:t>
            </a:r>
          </a:p>
          <a:p>
            <a:pPr lvl="0">
              <a:lnSpc>
                <a:spcPct val="120000"/>
              </a:lnSpc>
            </a:pPr>
            <a:endParaRPr lang="zh-CN" altLang="en-US" sz="2400" dirty="0">
              <a:latin typeface="黑体"/>
              <a:ea typeface="黑体"/>
              <a:cs typeface="黑体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 379905"/>
          <p:cNvSpPr>
            <a:spLocks noGrp="1"/>
          </p:cNvSpPr>
          <p:nvPr>
            <p:ph type="title"/>
          </p:nvPr>
        </p:nvSpPr>
        <p:spPr>
          <a:xfrm>
            <a:off x="1150938" y="674688"/>
            <a:ext cx="7793037" cy="582612"/>
          </a:xfrm>
        </p:spPr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rgbClr val="FF6600"/>
                </a:solidFill>
                <a:latin typeface="黑体"/>
                <a:ea typeface="黑体"/>
                <a:cs typeface="黑体"/>
              </a:rPr>
              <a:t>引例</a:t>
            </a:r>
          </a:p>
        </p:txBody>
      </p:sp>
      <p:sp>
        <p:nvSpPr>
          <p:cNvPr id="25603" name="文本占位符 379906"/>
          <p:cNvSpPr>
            <a:spLocks noGrp="1"/>
          </p:cNvSpPr>
          <p:nvPr>
            <p:ph idx="1"/>
          </p:nvPr>
        </p:nvSpPr>
        <p:spPr>
          <a:xfrm>
            <a:off x="827088" y="1492250"/>
            <a:ext cx="7772400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评价“酒好不怕巷子深”的企业经营理念。 </a:t>
            </a:r>
          </a:p>
        </p:txBody>
      </p:sp>
      <p:pic>
        <p:nvPicPr>
          <p:cNvPr id="25604" name="图片 379907" descr="2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038" y="2355850"/>
            <a:ext cx="4191000" cy="2168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19457"/>
          <p:cNvSpPr>
            <a:spLocks noGrp="1"/>
          </p:cNvSpPr>
          <p:nvPr/>
        </p:nvSpPr>
        <p:spPr>
          <a:xfrm>
            <a:off x="1485900" y="475615"/>
            <a:ext cx="6172200" cy="5873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sz="3300" b="1" dirty="0">
                <a:solidFill>
                  <a:srgbClr val="CC3300"/>
                </a:solidFill>
                <a:ea typeface="黑体" panose="02010609060101010101" pitchFamily="49" charset="-122"/>
              </a:rPr>
              <a:t>推销步骤</a:t>
            </a:r>
            <a:r>
              <a:rPr lang="zh-CN" altLang="en-US" sz="3300" b="1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300" b="1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3300" b="1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3300" b="1">
                <a:ea typeface="黑体" panose="02010609060101010101" pitchFamily="49" charset="-122"/>
              </a:rPr>
              <a:t>——</a:t>
            </a:r>
            <a:r>
              <a:rPr lang="zh-CN" altLang="en-US" sz="3300" b="1">
                <a:solidFill>
                  <a:schemeClr val="tx1"/>
                </a:solidFill>
                <a:ea typeface="黑体" panose="02010609060101010101" pitchFamily="49" charset="-122"/>
              </a:rPr>
              <a:t>接近客户</a:t>
            </a:r>
          </a:p>
        </p:txBody>
      </p:sp>
      <p:sp>
        <p:nvSpPr>
          <p:cNvPr id="19460" name="矩形 19459"/>
          <p:cNvSpPr>
            <a:spLocks noGrp="1"/>
          </p:cNvSpPr>
          <p:nvPr/>
        </p:nvSpPr>
        <p:spPr>
          <a:xfrm>
            <a:off x="1994535" y="1354455"/>
            <a:ext cx="4521835" cy="3243580"/>
          </a:xfrm>
          <a:prstGeom prst="rect">
            <a:avLst/>
          </a:prstGeom>
          <a:noFill/>
          <a:ln w="9525" cap="flat" cmpd="sng">
            <a:solidFill>
              <a:srgbClr val="FF99C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-457200">
              <a:defRPr sz="2400" kern="1200"/>
            </a:lvl2pPr>
            <a:lvl3pPr marL="914400" lvl="2" indent="-914400">
              <a:defRPr sz="2000" kern="1200"/>
            </a:lvl3pPr>
            <a:lvl4pPr marL="1371600" lvl="3" indent="-1371600">
              <a:defRPr sz="1800" kern="1200"/>
            </a:lvl4pPr>
            <a:lvl5pPr marL="1828800" lvl="4" indent="-1828800">
              <a:defRPr sz="1800" kern="1200"/>
            </a:lvl5pPr>
          </a:lstStyle>
          <a:p>
            <a:pPr lvl="0">
              <a:lnSpc>
                <a:spcPct val="120000"/>
              </a:lnSpc>
            </a:pPr>
            <a:r>
              <a:rPr lang="en-US" altLang="zh-CN" sz="2250" dirty="0">
                <a:latin typeface="黑体"/>
                <a:ea typeface="黑体"/>
                <a:cs typeface="黑体"/>
              </a:rPr>
              <a:t>1</a:t>
            </a:r>
            <a:r>
              <a:rPr lang="zh-CN" altLang="en-US" sz="2700" dirty="0">
                <a:latin typeface="黑体"/>
                <a:ea typeface="黑体"/>
                <a:cs typeface="黑体"/>
              </a:rPr>
              <a:t>、</a:t>
            </a:r>
            <a:r>
              <a:rPr lang="en-US" altLang="x-none" sz="2700" dirty="0">
                <a:latin typeface="黑体"/>
                <a:ea typeface="黑体"/>
                <a:cs typeface="黑体"/>
              </a:rPr>
              <a:t>接近客户的方法：</a:t>
            </a:r>
          </a:p>
          <a:p>
            <a:pPr lvl="2">
              <a:lnSpc>
                <a:spcPct val="120000"/>
              </a:lnSpc>
            </a:pPr>
            <a:endParaRPr lang="zh-CN" altLang="en-US" sz="2700" dirty="0">
              <a:latin typeface="黑体"/>
              <a:ea typeface="黑体"/>
              <a:cs typeface="黑体"/>
            </a:endParaRPr>
          </a:p>
          <a:p>
            <a:pPr lvl="2">
              <a:lnSpc>
                <a:spcPct val="120000"/>
              </a:lnSpc>
            </a:pPr>
            <a:r>
              <a:rPr lang="zh-CN" altLang="en-US" sz="2700" dirty="0">
                <a:latin typeface="黑体"/>
                <a:ea typeface="黑体"/>
                <a:cs typeface="黑体"/>
              </a:rPr>
              <a:t>产品接近</a:t>
            </a:r>
            <a:r>
              <a:rPr lang="en-US" altLang="x-none" sz="2700" dirty="0">
                <a:latin typeface="黑体"/>
                <a:ea typeface="黑体"/>
                <a:cs typeface="黑体"/>
              </a:rPr>
              <a:t>法</a:t>
            </a:r>
            <a:endParaRPr lang="en-US" altLang="zh-CN" sz="2700" dirty="0">
              <a:latin typeface="黑体"/>
              <a:ea typeface="黑体"/>
              <a:cs typeface="黑体"/>
            </a:endParaRPr>
          </a:p>
          <a:p>
            <a:pPr lvl="2">
              <a:lnSpc>
                <a:spcPct val="120000"/>
              </a:lnSpc>
            </a:pPr>
            <a:r>
              <a:rPr lang="zh-CN" altLang="en-US" sz="2700" dirty="0">
                <a:latin typeface="黑体"/>
                <a:ea typeface="黑体"/>
                <a:cs typeface="黑体"/>
              </a:rPr>
              <a:t>利益接近法</a:t>
            </a:r>
          </a:p>
          <a:p>
            <a:pPr lvl="2">
              <a:lnSpc>
                <a:spcPct val="120000"/>
              </a:lnSpc>
            </a:pPr>
            <a:r>
              <a:rPr lang="zh-CN" altLang="en-US" sz="2700" dirty="0">
                <a:latin typeface="黑体"/>
                <a:ea typeface="黑体"/>
                <a:cs typeface="黑体"/>
              </a:rPr>
              <a:t>馈赠接近法</a:t>
            </a:r>
          </a:p>
          <a:p>
            <a:pPr lvl="2">
              <a:lnSpc>
                <a:spcPct val="120000"/>
              </a:lnSpc>
            </a:pPr>
            <a:endParaRPr lang="zh-CN" altLang="en-US" sz="2700" dirty="0">
              <a:latin typeface="黑体"/>
              <a:ea typeface="黑体"/>
              <a:cs typeface="黑体"/>
            </a:endParaRPr>
          </a:p>
          <a:p>
            <a:pPr lvl="2">
              <a:lnSpc>
                <a:spcPct val="120000"/>
              </a:lnSpc>
            </a:pPr>
            <a:endParaRPr lang="zh-CN" altLang="en-US" sz="2250" dirty="0">
              <a:latin typeface="黑体"/>
              <a:ea typeface="黑体"/>
              <a:cs typeface="黑体"/>
            </a:endParaRPr>
          </a:p>
          <a:p>
            <a:pPr lvl="2">
              <a:lnSpc>
                <a:spcPct val="120000"/>
              </a:lnSpc>
            </a:pPr>
            <a:endParaRPr lang="en-US" altLang="zh-CN" sz="2250" dirty="0">
              <a:latin typeface="黑体"/>
              <a:ea typeface="黑体"/>
              <a:cs typeface="黑体"/>
            </a:endParaRPr>
          </a:p>
          <a:p>
            <a:pPr lvl="2">
              <a:lnSpc>
                <a:spcPct val="120000"/>
              </a:lnSpc>
            </a:pPr>
            <a:endParaRPr lang="zh-CN" altLang="en-US" sz="1575" dirty="0">
              <a:latin typeface="黑体"/>
              <a:ea typeface="黑体"/>
              <a:cs typeface="黑体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60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矩形 20481"/>
          <p:cNvSpPr>
            <a:spLocks noGrp="1"/>
          </p:cNvSpPr>
          <p:nvPr/>
        </p:nvSpPr>
        <p:spPr>
          <a:xfrm>
            <a:off x="482600" y="982821"/>
            <a:ext cx="8049839" cy="389318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     销售人员</a:t>
            </a:r>
            <a:r>
              <a:rPr lang="en-US" altLang="zh-CN" sz="2000" dirty="0">
                <a:latin typeface="黑体"/>
                <a:ea typeface="黑体"/>
                <a:cs typeface="黑体"/>
              </a:rPr>
              <a:t>A</a:t>
            </a:r>
            <a:r>
              <a:rPr lang="zh-CN" altLang="en-US" sz="2000" dirty="0">
                <a:latin typeface="黑体"/>
                <a:ea typeface="黑体"/>
                <a:cs typeface="黑体"/>
              </a:rPr>
              <a:t>：有人在吗？我是大林公司的销售人员，陈大勇。在百忙中打扰您，想要向您请教有关贵商店目前使用收银机的事情？ </a:t>
            </a:r>
          </a:p>
          <a:p>
            <a:pPr lvl="0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　　商店老板：哦，我们店里的收银机有什么毛病吧？ </a:t>
            </a:r>
          </a:p>
          <a:p>
            <a:pPr lvl="0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　　销售人员</a:t>
            </a:r>
            <a:r>
              <a:rPr lang="en-US" altLang="zh-CN" sz="2000" dirty="0">
                <a:latin typeface="黑体"/>
                <a:ea typeface="黑体"/>
                <a:cs typeface="黑体"/>
              </a:rPr>
              <a:t>A</a:t>
            </a:r>
            <a:r>
              <a:rPr lang="zh-CN" altLang="en-US" sz="2000" dirty="0">
                <a:latin typeface="黑体"/>
                <a:ea typeface="黑体"/>
                <a:cs typeface="黑体"/>
              </a:rPr>
              <a:t>：并不是有什么毛病，我是想是否已经到了需要换新的时候。 </a:t>
            </a:r>
          </a:p>
          <a:p>
            <a:pPr lvl="0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　　商店老板：没有这回事，我们店里的收银机状况很好呀，使用起来还像新的一样，嗯，我不想考虑换台新的。 </a:t>
            </a:r>
          </a:p>
          <a:p>
            <a:pPr lvl="0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　　销售人员</a:t>
            </a:r>
            <a:r>
              <a:rPr lang="en-US" altLang="zh-CN" sz="2000" dirty="0">
                <a:latin typeface="黑体"/>
                <a:ea typeface="黑体"/>
                <a:cs typeface="黑体"/>
              </a:rPr>
              <a:t>A</a:t>
            </a:r>
            <a:r>
              <a:rPr lang="zh-CN" altLang="en-US" sz="2000" dirty="0">
                <a:latin typeface="黑体"/>
                <a:ea typeface="黑体"/>
                <a:cs typeface="黑体"/>
              </a:rPr>
              <a:t>：并不是这样哟！对面李老板已更换了新的收银机呢。 </a:t>
            </a:r>
          </a:p>
          <a:p>
            <a:pPr lvl="0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　　商店老板：不好意思，让您专程而来，将来再说吧！ </a:t>
            </a:r>
          </a:p>
        </p:txBody>
      </p:sp>
      <p:sp>
        <p:nvSpPr>
          <p:cNvPr id="20483" name="矩形 20482"/>
          <p:cNvSpPr>
            <a:spLocks noGrp="1"/>
          </p:cNvSpPr>
          <p:nvPr/>
        </p:nvSpPr>
        <p:spPr>
          <a:xfrm>
            <a:off x="1547813" y="250031"/>
            <a:ext cx="6172200" cy="43219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sz="2550" b="1">
                <a:ea typeface="黑体" panose="02010609060101010101" pitchFamily="49" charset="-122"/>
              </a:rPr>
              <a:t>范例一</a:t>
            </a:r>
            <a:r>
              <a:rPr lang="zh-CN" altLang="en-US" sz="2850"/>
              <a:t>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21505"/>
          <p:cNvSpPr>
            <a:spLocks noGrp="1"/>
          </p:cNvSpPr>
          <p:nvPr/>
        </p:nvSpPr>
        <p:spPr>
          <a:xfrm>
            <a:off x="1485900" y="141685"/>
            <a:ext cx="6172200" cy="43219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sz="2250" b="1">
                <a:ea typeface="黑体" panose="02010609060101010101" pitchFamily="49" charset="-122"/>
              </a:rPr>
              <a:t>范例二</a:t>
            </a:r>
            <a:r>
              <a:rPr lang="zh-CN" altLang="en-US" sz="2850"/>
              <a:t> </a:t>
            </a:r>
          </a:p>
        </p:txBody>
      </p:sp>
      <p:sp>
        <p:nvSpPr>
          <p:cNvPr id="21507" name="矩形 21506"/>
          <p:cNvSpPr>
            <a:spLocks noGrp="1"/>
          </p:cNvSpPr>
          <p:nvPr/>
        </p:nvSpPr>
        <p:spPr>
          <a:xfrm>
            <a:off x="933316" y="663292"/>
            <a:ext cx="8391212" cy="399669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lnSpc>
                <a:spcPct val="110000"/>
              </a:lnSpc>
            </a:pPr>
            <a:r>
              <a:rPr lang="zh-CN" altLang="en-US" sz="1400" dirty="0">
                <a:latin typeface="黑体"/>
                <a:ea typeface="黑体"/>
                <a:cs typeface="黑体"/>
              </a:rPr>
              <a:t>销售人员</a:t>
            </a:r>
            <a:r>
              <a:rPr lang="en-US" altLang="zh-CN" sz="1400" dirty="0">
                <a:latin typeface="黑体"/>
                <a:ea typeface="黑体"/>
                <a:cs typeface="黑体"/>
              </a:rPr>
              <a:t>B</a:t>
            </a:r>
            <a:r>
              <a:rPr lang="zh-CN" altLang="en-US" sz="1400" dirty="0">
                <a:latin typeface="黑体"/>
                <a:ea typeface="黑体"/>
                <a:cs typeface="黑体"/>
              </a:rPr>
              <a:t>：郑老板在吗？我是大华公司销售人员王维正，在百忙中打扰您。我是</a:t>
            </a:r>
            <a:r>
              <a:rPr lang="zh-CN" altLang="en-US" sz="1400" dirty="0" smtClean="0">
                <a:latin typeface="黑体"/>
                <a:ea typeface="黑体"/>
                <a:cs typeface="黑体"/>
              </a:rPr>
              <a:t>本地</a:t>
            </a:r>
            <a:endParaRPr lang="en-US" altLang="zh-CN" sz="1400" dirty="0" smtClean="0">
              <a:latin typeface="黑体"/>
              <a:ea typeface="黑体"/>
              <a:cs typeface="黑体"/>
            </a:endParaRPr>
          </a:p>
          <a:p>
            <a:pPr lvl="0">
              <a:lnSpc>
                <a:spcPct val="110000"/>
              </a:lnSpc>
            </a:pPr>
            <a:r>
              <a:rPr lang="zh-CN" altLang="en-US" sz="1400" dirty="0" smtClean="0">
                <a:latin typeface="黑体"/>
                <a:ea typeface="黑体"/>
                <a:cs typeface="黑体"/>
              </a:rPr>
              <a:t>区的销售人员</a:t>
            </a:r>
            <a:r>
              <a:rPr lang="zh-CN" altLang="en-US" sz="1400" dirty="0">
                <a:latin typeface="黑体"/>
                <a:ea typeface="黑体"/>
                <a:cs typeface="黑体"/>
              </a:rPr>
              <a:t>，经常经过贵店。看到贵店一直生意都是那么好，实在不简单。 </a:t>
            </a:r>
          </a:p>
          <a:p>
            <a:pPr lvl="0">
              <a:lnSpc>
                <a:spcPct val="110000"/>
              </a:lnSpc>
            </a:pPr>
            <a:r>
              <a:rPr lang="zh-CN" altLang="en-US" sz="1400" dirty="0">
                <a:latin typeface="黑体"/>
                <a:ea typeface="黑体"/>
                <a:cs typeface="黑体"/>
              </a:rPr>
              <a:t>商店老板：您过奖了，生意并不是那么好。 </a:t>
            </a:r>
          </a:p>
          <a:p>
            <a:pPr lvl="0">
              <a:lnSpc>
                <a:spcPct val="110000"/>
              </a:lnSpc>
            </a:pPr>
            <a:r>
              <a:rPr lang="zh-CN" altLang="en-US" sz="1400" dirty="0">
                <a:latin typeface="黑体"/>
                <a:ea typeface="黑体"/>
                <a:cs typeface="黑体"/>
              </a:rPr>
              <a:t>销售人员</a:t>
            </a:r>
            <a:r>
              <a:rPr lang="en-US" altLang="zh-CN" sz="1400" dirty="0">
                <a:latin typeface="黑体"/>
                <a:ea typeface="黑体"/>
                <a:cs typeface="黑体"/>
              </a:rPr>
              <a:t>B</a:t>
            </a:r>
            <a:r>
              <a:rPr lang="zh-CN" altLang="en-US" sz="1400" dirty="0">
                <a:latin typeface="黑体"/>
                <a:ea typeface="黑体"/>
                <a:cs typeface="黑体"/>
              </a:rPr>
              <a:t>：贵店对客户的态度非常的亲切，郑老板对贵店员工的教育训练，一定</a:t>
            </a:r>
            <a:r>
              <a:rPr lang="zh-CN" altLang="en-US" sz="1400" dirty="0" smtClean="0">
                <a:latin typeface="黑体"/>
                <a:ea typeface="黑体"/>
                <a:cs typeface="黑体"/>
              </a:rPr>
              <a:t>非常</a:t>
            </a:r>
            <a:endParaRPr lang="en-US" altLang="zh-CN" sz="1400" dirty="0" smtClean="0">
              <a:latin typeface="黑体"/>
              <a:ea typeface="黑体"/>
              <a:cs typeface="黑体"/>
            </a:endParaRPr>
          </a:p>
          <a:p>
            <a:pPr lvl="0">
              <a:lnSpc>
                <a:spcPct val="110000"/>
              </a:lnSpc>
            </a:pPr>
            <a:r>
              <a:rPr lang="zh-CN" altLang="en-US" sz="1400" dirty="0" smtClean="0">
                <a:latin typeface="黑体"/>
                <a:ea typeface="黑体"/>
                <a:cs typeface="黑体"/>
              </a:rPr>
              <a:t>用心</a:t>
            </a:r>
            <a:r>
              <a:rPr lang="zh-CN" altLang="en-US" sz="1400" dirty="0">
                <a:latin typeface="黑体"/>
                <a:ea typeface="黑体"/>
                <a:cs typeface="黑体"/>
              </a:rPr>
              <a:t>，我也常常到别家店，但像贵店服务态度这么好的实在是少数；对街的张老板，</a:t>
            </a:r>
            <a:r>
              <a:rPr lang="zh-CN" altLang="en-US" sz="1400" dirty="0" smtClean="0">
                <a:latin typeface="黑体"/>
                <a:ea typeface="黑体"/>
                <a:cs typeface="黑体"/>
              </a:rPr>
              <a:t>对</a:t>
            </a:r>
            <a:endParaRPr lang="en-US" altLang="zh-CN" sz="1400" dirty="0" smtClean="0">
              <a:latin typeface="黑体"/>
              <a:ea typeface="黑体"/>
              <a:cs typeface="黑体"/>
            </a:endParaRPr>
          </a:p>
          <a:p>
            <a:pPr lvl="0">
              <a:lnSpc>
                <a:spcPct val="110000"/>
              </a:lnSpc>
            </a:pPr>
            <a:r>
              <a:rPr lang="zh-CN" altLang="en-US" sz="1400" dirty="0" smtClean="0">
                <a:latin typeface="黑体"/>
                <a:ea typeface="黑体"/>
                <a:cs typeface="黑体"/>
              </a:rPr>
              <a:t>您</a:t>
            </a:r>
            <a:r>
              <a:rPr lang="zh-CN" altLang="en-US" sz="1400" dirty="0">
                <a:latin typeface="黑体"/>
                <a:ea typeface="黑体"/>
                <a:cs typeface="黑体"/>
              </a:rPr>
              <a:t>的经营管理也相当钦佩。 </a:t>
            </a:r>
          </a:p>
          <a:p>
            <a:pPr lvl="0">
              <a:lnSpc>
                <a:spcPct val="110000"/>
              </a:lnSpc>
            </a:pPr>
            <a:r>
              <a:rPr lang="zh-CN" altLang="en-US" sz="1400" dirty="0">
                <a:latin typeface="黑体"/>
                <a:ea typeface="黑体"/>
                <a:cs typeface="黑体"/>
              </a:rPr>
              <a:t>商店老板：张老板是这样说的吗？张老板经营的店也是非常的好，事实上他也是我一</a:t>
            </a:r>
            <a:r>
              <a:rPr lang="zh-CN" altLang="en-US" sz="1400" dirty="0" smtClean="0">
                <a:latin typeface="黑体"/>
                <a:ea typeface="黑体"/>
                <a:cs typeface="黑体"/>
              </a:rPr>
              <a:t>直</a:t>
            </a:r>
            <a:endParaRPr lang="en-US" altLang="zh-CN" sz="1400" dirty="0" smtClean="0">
              <a:latin typeface="黑体"/>
              <a:ea typeface="黑体"/>
              <a:cs typeface="黑体"/>
            </a:endParaRPr>
          </a:p>
          <a:p>
            <a:pPr lvl="0">
              <a:lnSpc>
                <a:spcPct val="110000"/>
              </a:lnSpc>
            </a:pPr>
            <a:r>
              <a:rPr lang="zh-CN" altLang="en-US" sz="1400" dirty="0" smtClean="0">
                <a:latin typeface="黑体"/>
                <a:ea typeface="黑体"/>
                <a:cs typeface="黑体"/>
              </a:rPr>
              <a:t>为</a:t>
            </a:r>
            <a:r>
              <a:rPr lang="zh-CN" altLang="en-US" sz="1400" dirty="0">
                <a:latin typeface="黑体"/>
                <a:ea typeface="黑体"/>
                <a:cs typeface="黑体"/>
              </a:rPr>
              <a:t>目标的学习对象。 </a:t>
            </a:r>
          </a:p>
          <a:p>
            <a:pPr lvl="0">
              <a:lnSpc>
                <a:spcPct val="110000"/>
              </a:lnSpc>
            </a:pPr>
            <a:r>
              <a:rPr lang="zh-CN" altLang="en-US" sz="1400" dirty="0">
                <a:latin typeface="黑体"/>
                <a:ea typeface="黑体"/>
                <a:cs typeface="黑体"/>
              </a:rPr>
              <a:t>销售人员</a:t>
            </a:r>
            <a:r>
              <a:rPr lang="en-US" altLang="zh-CN" sz="1400" dirty="0">
                <a:latin typeface="黑体"/>
                <a:ea typeface="黑体"/>
                <a:cs typeface="黑体"/>
              </a:rPr>
              <a:t>B</a:t>
            </a:r>
            <a:r>
              <a:rPr lang="zh-CN" altLang="en-US" sz="1400" dirty="0">
                <a:latin typeface="黑体"/>
                <a:ea typeface="黑体"/>
                <a:cs typeface="黑体"/>
              </a:rPr>
              <a:t>：郑老板果然不同凡响，张老板也是以您为模仿的对象，不瞒您说，张</a:t>
            </a:r>
            <a:r>
              <a:rPr lang="zh-CN" altLang="en-US" sz="1400" dirty="0" smtClean="0">
                <a:latin typeface="黑体"/>
                <a:ea typeface="黑体"/>
                <a:cs typeface="黑体"/>
              </a:rPr>
              <a:t>老板</a:t>
            </a:r>
            <a:endParaRPr lang="en-US" altLang="zh-CN" sz="1400" dirty="0" smtClean="0">
              <a:latin typeface="黑体"/>
              <a:ea typeface="黑体"/>
              <a:cs typeface="黑体"/>
            </a:endParaRPr>
          </a:p>
          <a:p>
            <a:pPr lvl="0">
              <a:lnSpc>
                <a:spcPct val="110000"/>
              </a:lnSpc>
            </a:pPr>
            <a:r>
              <a:rPr lang="zh-CN" altLang="en-US" sz="1400" dirty="0" smtClean="0">
                <a:latin typeface="黑体"/>
                <a:ea typeface="黑体"/>
                <a:cs typeface="黑体"/>
              </a:rPr>
              <a:t>昨天换</a:t>
            </a:r>
            <a:r>
              <a:rPr lang="zh-CN" altLang="en-US" sz="1400" dirty="0">
                <a:latin typeface="黑体"/>
                <a:ea typeface="黑体"/>
                <a:cs typeface="黑体"/>
              </a:rPr>
              <a:t>了一台新功能的收银机，非常高兴，才提及郑老板的事情，因此，今天我</a:t>
            </a:r>
            <a:r>
              <a:rPr lang="zh-CN" altLang="en-US" sz="1400" dirty="0" smtClean="0">
                <a:latin typeface="黑体"/>
                <a:ea typeface="黑体"/>
                <a:cs typeface="黑体"/>
              </a:rPr>
              <a:t>才来打</a:t>
            </a:r>
            <a:endParaRPr lang="en-US" altLang="zh-CN" sz="1400" dirty="0" smtClean="0">
              <a:latin typeface="黑体"/>
              <a:ea typeface="黑体"/>
              <a:cs typeface="黑体"/>
            </a:endParaRPr>
          </a:p>
          <a:p>
            <a:pPr lvl="0">
              <a:lnSpc>
                <a:spcPct val="110000"/>
              </a:lnSpc>
            </a:pPr>
            <a:r>
              <a:rPr lang="zh-CN" altLang="en-US" sz="1400" dirty="0" smtClean="0">
                <a:latin typeface="黑体"/>
                <a:ea typeface="黑体"/>
                <a:cs typeface="黑体"/>
              </a:rPr>
              <a:t>扰您</a:t>
            </a:r>
            <a:r>
              <a:rPr lang="zh-CN" altLang="en-US" sz="1400" dirty="0">
                <a:latin typeface="黑体"/>
                <a:ea typeface="黑体"/>
                <a:cs typeface="黑体"/>
              </a:rPr>
              <a:t>！ </a:t>
            </a:r>
          </a:p>
          <a:p>
            <a:pPr lvl="0">
              <a:lnSpc>
                <a:spcPct val="110000"/>
              </a:lnSpc>
            </a:pPr>
            <a:r>
              <a:rPr lang="zh-CN" altLang="en-US" sz="1400" dirty="0">
                <a:latin typeface="黑体"/>
                <a:ea typeface="黑体"/>
                <a:cs typeface="黑体"/>
              </a:rPr>
              <a:t>商店老板：喔！他换了一台新的收银机呀？ </a:t>
            </a:r>
          </a:p>
          <a:p>
            <a:pPr lvl="0">
              <a:lnSpc>
                <a:spcPct val="110000"/>
              </a:lnSpc>
            </a:pPr>
            <a:r>
              <a:rPr lang="zh-CN" altLang="en-US" sz="1400" dirty="0">
                <a:latin typeface="黑体"/>
                <a:ea typeface="黑体"/>
                <a:cs typeface="黑体"/>
              </a:rPr>
              <a:t>销售人员</a:t>
            </a:r>
            <a:r>
              <a:rPr lang="en-US" altLang="zh-CN" sz="1400" dirty="0">
                <a:latin typeface="黑体"/>
                <a:ea typeface="黑体"/>
                <a:cs typeface="黑体"/>
              </a:rPr>
              <a:t>B</a:t>
            </a:r>
            <a:r>
              <a:rPr lang="zh-CN" altLang="en-US" sz="1400" dirty="0">
                <a:latin typeface="黑体"/>
                <a:ea typeface="黑体"/>
                <a:cs typeface="黑体"/>
              </a:rPr>
              <a:t>：是的。郑老板是否也考虑更换新的收银机呢？目前您的收银机虽然也不错</a:t>
            </a:r>
            <a:r>
              <a:rPr lang="zh-CN" altLang="en-US" sz="1400" dirty="0" smtClean="0">
                <a:latin typeface="黑体"/>
                <a:ea typeface="黑体"/>
                <a:cs typeface="黑体"/>
              </a:rPr>
              <a:t>，</a:t>
            </a:r>
            <a:endParaRPr lang="en-US" altLang="zh-CN" sz="1400" dirty="0" smtClean="0">
              <a:latin typeface="黑体"/>
              <a:ea typeface="黑体"/>
              <a:cs typeface="黑体"/>
            </a:endParaRPr>
          </a:p>
          <a:p>
            <a:pPr lvl="0">
              <a:lnSpc>
                <a:spcPct val="110000"/>
              </a:lnSpc>
            </a:pPr>
            <a:r>
              <a:rPr lang="zh-CN" altLang="en-US" sz="1400" dirty="0" smtClean="0">
                <a:latin typeface="黑体"/>
                <a:ea typeface="黑体"/>
                <a:cs typeface="黑体"/>
              </a:rPr>
              <a:t>但是如果能够</a:t>
            </a:r>
            <a:r>
              <a:rPr lang="zh-CN" altLang="en-US" sz="1400" dirty="0">
                <a:latin typeface="黑体"/>
                <a:ea typeface="黑体"/>
                <a:cs typeface="黑体"/>
              </a:rPr>
              <a:t>使用一台有更多的功能，速度也较快的新型收银机，让您</a:t>
            </a:r>
            <a:r>
              <a:rPr lang="zh-CN" altLang="en-US" sz="1400" dirty="0" smtClean="0">
                <a:latin typeface="黑体"/>
                <a:ea typeface="黑体"/>
                <a:cs typeface="黑体"/>
              </a:rPr>
              <a:t>的客户不用排队</a:t>
            </a:r>
            <a:endParaRPr lang="en-US" altLang="zh-CN" sz="1400" dirty="0" smtClean="0">
              <a:latin typeface="黑体"/>
              <a:ea typeface="黑体"/>
              <a:cs typeface="黑体"/>
            </a:endParaRPr>
          </a:p>
          <a:p>
            <a:pPr lvl="0">
              <a:lnSpc>
                <a:spcPct val="110000"/>
              </a:lnSpc>
            </a:pPr>
            <a:r>
              <a:rPr lang="zh-CN" altLang="en-US" sz="1400" dirty="0" smtClean="0">
                <a:latin typeface="黑体"/>
                <a:ea typeface="黑体"/>
                <a:cs typeface="黑体"/>
              </a:rPr>
              <a:t>等</a:t>
            </a:r>
            <a:r>
              <a:rPr lang="zh-CN" altLang="en-US" sz="1400" dirty="0">
                <a:latin typeface="黑体"/>
                <a:ea typeface="黑体"/>
                <a:cs typeface="黑体"/>
              </a:rPr>
              <a:t>太久，因而会更喜欢光临您的店。请郑老板一定要考虑这台新的收银机。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25601"/>
          <p:cNvSpPr>
            <a:spLocks noGrp="1"/>
          </p:cNvSpPr>
          <p:nvPr/>
        </p:nvSpPr>
        <p:spPr>
          <a:xfrm>
            <a:off x="1170385" y="195263"/>
            <a:ext cx="6497240" cy="65960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sz="3300" b="1" dirty="0">
                <a:solidFill>
                  <a:srgbClr val="CC3300"/>
                </a:solidFill>
                <a:ea typeface="黑体" panose="02010609060101010101" pitchFamily="49" charset="-122"/>
              </a:rPr>
              <a:t>推销步骤</a:t>
            </a:r>
            <a:r>
              <a:rPr lang="zh-CN" altLang="en-US" sz="3300" b="1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300" b="1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3300" b="1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3300" b="1" dirty="0">
                <a:ea typeface="黑体" panose="02010609060101010101" pitchFamily="49" charset="-122"/>
              </a:rPr>
              <a:t>——</a:t>
            </a:r>
            <a:r>
              <a:rPr lang="zh-CN" altLang="en-US" sz="3300" b="1" dirty="0">
                <a:solidFill>
                  <a:schemeClr val="tx1"/>
                </a:solidFill>
                <a:ea typeface="黑体" panose="02010609060101010101" pitchFamily="49" charset="-122"/>
              </a:rPr>
              <a:t>面谈</a:t>
            </a:r>
            <a:endParaRPr lang="zh-CN" altLang="en-US" sz="3300" b="1">
              <a:solidFill>
                <a:schemeClr val="tx1"/>
              </a:solidFill>
              <a:ea typeface="黑体" panose="02010609060101010101" pitchFamily="49" charset="-122"/>
            </a:endParaRPr>
          </a:p>
        </p:txBody>
      </p:sp>
      <p:sp>
        <p:nvSpPr>
          <p:cNvPr id="25603" name="矩形 25602"/>
          <p:cNvSpPr>
            <a:spLocks noGrp="1"/>
          </p:cNvSpPr>
          <p:nvPr/>
        </p:nvSpPr>
        <p:spPr>
          <a:xfrm>
            <a:off x="1485900" y="1023938"/>
            <a:ext cx="6172200" cy="359211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lnSpc>
                <a:spcPct val="120000"/>
              </a:lnSpc>
            </a:pPr>
            <a:endParaRPr lang="en-US" altLang="zh-CN" sz="2400" dirty="0">
              <a:latin typeface="黑体"/>
              <a:ea typeface="黑体"/>
              <a:cs typeface="黑体"/>
            </a:endParaRPr>
          </a:p>
          <a:p>
            <a:pPr lvl="0">
              <a:lnSpc>
                <a:spcPct val="120000"/>
              </a:lnSpc>
            </a:pPr>
            <a:r>
              <a:rPr lang="en-US" altLang="zh-CN" sz="2400" dirty="0">
                <a:latin typeface="黑体"/>
                <a:ea typeface="黑体"/>
                <a:cs typeface="黑体"/>
              </a:rPr>
              <a:t>1</a:t>
            </a:r>
            <a:r>
              <a:rPr lang="zh-CN" altLang="en-US" sz="2400" dirty="0">
                <a:latin typeface="黑体"/>
                <a:ea typeface="黑体"/>
                <a:cs typeface="黑体"/>
              </a:rPr>
              <a:t>、推销黄金法则：不与顾客争吵</a:t>
            </a:r>
          </a:p>
          <a:p>
            <a:pPr lvl="0">
              <a:lnSpc>
                <a:spcPct val="120000"/>
              </a:lnSpc>
            </a:pPr>
            <a:endParaRPr lang="en-US" altLang="zh-CN" sz="2400" dirty="0">
              <a:latin typeface="黑体"/>
              <a:ea typeface="黑体"/>
              <a:cs typeface="黑体"/>
            </a:endParaRPr>
          </a:p>
          <a:p>
            <a:pPr lvl="0">
              <a:lnSpc>
                <a:spcPct val="120000"/>
              </a:lnSpc>
            </a:pPr>
            <a:r>
              <a:rPr lang="en-US" altLang="zh-CN" sz="2400" dirty="0">
                <a:latin typeface="黑体"/>
                <a:ea typeface="黑体"/>
                <a:cs typeface="黑体"/>
              </a:rPr>
              <a:t>2</a:t>
            </a:r>
            <a:r>
              <a:rPr lang="zh-CN" altLang="en-US" sz="2400" dirty="0">
                <a:latin typeface="黑体"/>
                <a:ea typeface="黑体"/>
                <a:cs typeface="黑体"/>
              </a:rPr>
              <a:t>、顾客异议的基本类型：</a:t>
            </a:r>
          </a:p>
          <a:p>
            <a:pPr lvl="0">
              <a:lnSpc>
                <a:spcPct val="120000"/>
              </a:lnSpc>
            </a:pPr>
            <a:r>
              <a:rPr lang="zh-CN" altLang="en-US" sz="2400" dirty="0">
                <a:latin typeface="黑体"/>
                <a:ea typeface="黑体"/>
                <a:cs typeface="黑体"/>
              </a:rPr>
              <a:t>      需求异议；财力异议；权力异议；产品异议；价格异议；货源异议；推销员异议；购买时间异议。等</a:t>
            </a:r>
          </a:p>
        </p:txBody>
      </p:sp>
    </p:spTree>
  </p:cSld>
  <p:clrMapOvr>
    <a:masterClrMapping/>
  </p:clrMapOvr>
  <p:transition>
    <p:push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矩形 28673"/>
          <p:cNvSpPr>
            <a:spLocks noGrp="1"/>
          </p:cNvSpPr>
          <p:nvPr/>
        </p:nvSpPr>
        <p:spPr>
          <a:xfrm>
            <a:off x="1485900" y="360045"/>
            <a:ext cx="6172200" cy="5638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sz="2850" b="1"/>
              <a:t>情景案例：</a:t>
            </a:r>
          </a:p>
        </p:txBody>
      </p:sp>
      <p:sp>
        <p:nvSpPr>
          <p:cNvPr id="28675" name="矩形 28674"/>
          <p:cNvSpPr>
            <a:spLocks noGrp="1"/>
          </p:cNvSpPr>
          <p:nvPr/>
        </p:nvSpPr>
        <p:spPr>
          <a:xfrm>
            <a:off x="632460" y="1265902"/>
            <a:ext cx="7715885" cy="375412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超市保健品销售区域，一中年女性顾客责问销售人员：</a:t>
            </a:r>
          </a:p>
          <a:p>
            <a:pPr lvl="0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顾客：你昨天给我吹嘘你们的产品老年人吃了“胸不闷、气不喘”！买回去我父亲吃了就拉肚子！</a:t>
            </a:r>
          </a:p>
          <a:p>
            <a:pPr lvl="0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导购：（没等顾客说完，迫不及待地）不可能，产品已经上市</a:t>
            </a:r>
            <a:r>
              <a:rPr lang="en-US" altLang="zh-CN" sz="2000" dirty="0">
                <a:latin typeface="黑体"/>
                <a:ea typeface="黑体"/>
                <a:cs typeface="黑体"/>
              </a:rPr>
              <a:t>6</a:t>
            </a:r>
            <a:r>
              <a:rPr lang="zh-CN" altLang="en-US" sz="2000" dirty="0">
                <a:latin typeface="黑体"/>
                <a:ea typeface="黑体"/>
                <a:cs typeface="黑体"/>
              </a:rPr>
              <a:t>年了，从来没有顾客吃了拉肚子的现象，是您父亲吃了不新鲜的东西吧？</a:t>
            </a:r>
          </a:p>
          <a:p>
            <a:pPr lvl="0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顾客：你简直就是在胡说八道！明明是你产品的质量问题，你反倒责怪起我们来！你今天非得给我一个说法！（顾客情绪由责怪、责问上升到责骂、愤怒！）</a:t>
            </a:r>
          </a:p>
        </p:txBody>
      </p:sp>
    </p:spTree>
  </p:cSld>
  <p:clrMapOvr>
    <a:masterClrMapping/>
  </p:clrMapOvr>
  <p:transition>
    <p:push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矩形 29697"/>
          <p:cNvSpPr>
            <a:spLocks noGrp="1"/>
          </p:cNvSpPr>
          <p:nvPr/>
        </p:nvSpPr>
        <p:spPr>
          <a:xfrm>
            <a:off x="1485900" y="208360"/>
            <a:ext cx="6172200" cy="85486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sz="3750" b="1" dirty="0">
                <a:latin typeface="黑体"/>
                <a:ea typeface="黑体"/>
                <a:cs typeface="黑体"/>
              </a:rPr>
              <a:t>课堂讨论</a:t>
            </a:r>
          </a:p>
        </p:txBody>
      </p:sp>
      <p:sp>
        <p:nvSpPr>
          <p:cNvPr id="29699" name="矩形 29698"/>
          <p:cNvSpPr>
            <a:spLocks noGrp="1"/>
          </p:cNvSpPr>
          <p:nvPr/>
        </p:nvSpPr>
        <p:spPr>
          <a:xfrm>
            <a:off x="1485900" y="1200150"/>
            <a:ext cx="6172200" cy="339804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lnSpc>
                <a:spcPct val="120000"/>
              </a:lnSpc>
            </a:pPr>
            <a:r>
              <a:rPr lang="en-US" altLang="zh-CN" sz="3450" dirty="0">
                <a:latin typeface="黑体"/>
                <a:ea typeface="黑体"/>
                <a:cs typeface="黑体"/>
              </a:rPr>
              <a:t>1</a:t>
            </a:r>
            <a:r>
              <a:rPr lang="zh-CN" altLang="en-US" sz="3450" dirty="0">
                <a:latin typeface="黑体"/>
                <a:ea typeface="黑体"/>
                <a:cs typeface="黑体"/>
              </a:rPr>
              <a:t>、分析导购员处理顾客异议失败的原因。</a:t>
            </a:r>
          </a:p>
          <a:p>
            <a:pPr lvl="0">
              <a:lnSpc>
                <a:spcPct val="120000"/>
              </a:lnSpc>
            </a:pPr>
            <a:r>
              <a:rPr lang="en-US" altLang="zh-CN" sz="3450" dirty="0">
                <a:latin typeface="黑体"/>
                <a:ea typeface="黑体"/>
                <a:cs typeface="黑体"/>
              </a:rPr>
              <a:t>2</a:t>
            </a:r>
            <a:r>
              <a:rPr lang="zh-CN" altLang="en-US" sz="3450" dirty="0">
                <a:latin typeface="黑体"/>
                <a:ea typeface="黑体"/>
                <a:cs typeface="黑体"/>
              </a:rPr>
              <a:t>、如果你是导购员，你会怎样处理顾客的这种异议？</a:t>
            </a:r>
          </a:p>
        </p:txBody>
      </p:sp>
    </p:spTree>
  </p:cSld>
  <p:clrMapOvr>
    <a:masterClrMapping/>
  </p:clrMapOvr>
  <p:transition>
    <p:push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30721"/>
          <p:cNvSpPr>
            <a:spLocks noGrp="1"/>
          </p:cNvSpPr>
          <p:nvPr/>
        </p:nvSpPr>
        <p:spPr>
          <a:xfrm>
            <a:off x="892175" y="208280"/>
            <a:ext cx="6765925" cy="5810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250" b="1"/>
              <a:t>参考解答：</a:t>
            </a:r>
            <a:r>
              <a:rPr lang="zh-CN" altLang="en-US" sz="2250" b="1">
                <a:solidFill>
                  <a:srgbClr val="CC3300"/>
                </a:solidFill>
              </a:rPr>
              <a:t>倾听</a:t>
            </a:r>
            <a:r>
              <a:rPr lang="en-US" altLang="zh-CN" sz="2250" b="1">
                <a:solidFill>
                  <a:srgbClr val="CC3300"/>
                </a:solidFill>
              </a:rPr>
              <a:t>+</a:t>
            </a:r>
            <a:r>
              <a:rPr lang="zh-CN" altLang="en-US" sz="2250" b="1">
                <a:solidFill>
                  <a:srgbClr val="CC3300"/>
                </a:solidFill>
              </a:rPr>
              <a:t>关心询问</a:t>
            </a:r>
            <a:r>
              <a:rPr lang="en-US" altLang="zh-CN" sz="2250" b="1">
                <a:solidFill>
                  <a:srgbClr val="CC3300"/>
                </a:solidFill>
              </a:rPr>
              <a:t>+</a:t>
            </a:r>
            <a:r>
              <a:rPr lang="zh-CN" altLang="en-US" sz="2250" b="1">
                <a:solidFill>
                  <a:srgbClr val="CC3300"/>
                </a:solidFill>
              </a:rPr>
              <a:t>真情赞美</a:t>
            </a:r>
            <a:r>
              <a:rPr lang="en-US" altLang="zh-CN" sz="2250" b="1">
                <a:solidFill>
                  <a:srgbClr val="CC3300"/>
                </a:solidFill>
              </a:rPr>
              <a:t>+</a:t>
            </a:r>
            <a:r>
              <a:rPr lang="zh-CN" altLang="en-US" sz="2250" b="1">
                <a:solidFill>
                  <a:srgbClr val="CC3300"/>
                </a:solidFill>
              </a:rPr>
              <a:t>分析原因</a:t>
            </a:r>
          </a:p>
        </p:txBody>
      </p:sp>
      <p:sp>
        <p:nvSpPr>
          <p:cNvPr id="30723" name="矩形 30722"/>
          <p:cNvSpPr>
            <a:spLocks noGrp="1"/>
          </p:cNvSpPr>
          <p:nvPr/>
        </p:nvSpPr>
        <p:spPr>
          <a:xfrm>
            <a:off x="784225" y="915566"/>
            <a:ext cx="7802245" cy="383032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z="1600" dirty="0">
                <a:latin typeface="黑体"/>
                <a:ea typeface="黑体"/>
                <a:cs typeface="黑体"/>
              </a:rPr>
              <a:t>顾客：</a:t>
            </a:r>
            <a:r>
              <a:rPr lang="en-US" altLang="zh-CN" sz="1600" dirty="0">
                <a:latin typeface="黑体"/>
                <a:ea typeface="黑体"/>
                <a:cs typeface="黑体"/>
              </a:rPr>
              <a:t>……</a:t>
            </a:r>
            <a:r>
              <a:rPr lang="zh-CN" altLang="en-US" sz="1600" dirty="0">
                <a:latin typeface="黑体"/>
                <a:ea typeface="黑体"/>
                <a:cs typeface="黑体"/>
              </a:rPr>
              <a:t>我父亲吃了就拉肚子！</a:t>
            </a:r>
          </a:p>
          <a:p>
            <a:pPr lvl="0"/>
            <a:r>
              <a:rPr lang="zh-CN" altLang="en-US" sz="1600" dirty="0">
                <a:latin typeface="黑体"/>
                <a:ea typeface="黑体"/>
                <a:cs typeface="黑体"/>
              </a:rPr>
              <a:t>导购：哎呀！大姐别着急，来您坐下慢慢说！（跟上顾客的语气节奏，略显着急）您父亲现在身体还好吗？（关心的口吻）</a:t>
            </a:r>
          </a:p>
          <a:p>
            <a:pPr lvl="0"/>
            <a:r>
              <a:rPr lang="zh-CN" altLang="en-US" sz="1600" dirty="0">
                <a:latin typeface="黑体"/>
                <a:ea typeface="黑体"/>
                <a:cs typeface="黑体"/>
              </a:rPr>
              <a:t>顾客：好什么好！可能好吗？（看销售人员认真倾听，气稍泄了一些）</a:t>
            </a:r>
          </a:p>
          <a:p>
            <a:pPr lvl="0"/>
            <a:r>
              <a:rPr lang="zh-CN" altLang="en-US" sz="1600" dirty="0">
                <a:latin typeface="黑体"/>
                <a:ea typeface="黑体"/>
                <a:cs typeface="黑体"/>
              </a:rPr>
              <a:t>导购：父亲病了女儿肯定着急。来，大姐，我们来看看您父亲是怎么服用的？老人是饭前吃的还是饭后吃的，吃多少粒？</a:t>
            </a:r>
          </a:p>
          <a:p>
            <a:pPr lvl="0"/>
            <a:r>
              <a:rPr lang="zh-CN" altLang="en-US" sz="1600" dirty="0">
                <a:latin typeface="黑体"/>
                <a:ea typeface="黑体"/>
                <a:cs typeface="黑体"/>
              </a:rPr>
              <a:t>顾客：饭前！照你们的产品说明书吃的两粒！（感觉销售人员在关心自己，气再泄一些）</a:t>
            </a:r>
          </a:p>
          <a:p>
            <a:pPr lvl="0"/>
            <a:r>
              <a:rPr lang="zh-CN" altLang="en-US" sz="1600" dirty="0">
                <a:latin typeface="黑体"/>
                <a:ea typeface="黑体"/>
                <a:cs typeface="黑体"/>
              </a:rPr>
              <a:t>导购：真对不起，怪我没给您交待清楚，西洋参偏凉性，所以饭后吃比较好，这时候胃不空，可以先吃一粒，待胃适应了再加服第二粒，这样就好了！</a:t>
            </a:r>
          </a:p>
          <a:p>
            <a:pPr lvl="0"/>
            <a:r>
              <a:rPr lang="zh-CN" altLang="en-US" sz="1600" dirty="0">
                <a:latin typeface="黑体"/>
                <a:ea typeface="黑体"/>
                <a:cs typeface="黑体"/>
              </a:rPr>
              <a:t>顾客：你怎么不早说！</a:t>
            </a:r>
          </a:p>
          <a:p>
            <a:pPr lvl="0"/>
            <a:r>
              <a:rPr lang="zh-CN" altLang="en-US" sz="1600" dirty="0">
                <a:latin typeface="黑体"/>
                <a:ea typeface="黑体"/>
                <a:cs typeface="黑体"/>
              </a:rPr>
              <a:t>导购：大姐，实在不好意思，为了表示我交代不周的歉意，我加送您一盒西洋参赠品，待你父亲好一点，可以配合着吃，老人家年龄大了，要多补补气！</a:t>
            </a:r>
          </a:p>
          <a:p>
            <a:pPr lvl="0"/>
            <a:r>
              <a:rPr lang="zh-CN" altLang="en-US" sz="1600" dirty="0">
                <a:latin typeface="黑体"/>
                <a:ea typeface="黑体"/>
                <a:cs typeface="黑体"/>
              </a:rPr>
              <a:t>顾客：噢！</a:t>
            </a:r>
          </a:p>
        </p:txBody>
      </p:sp>
    </p:spTree>
  </p:cSld>
  <p:clrMapOvr>
    <a:masterClrMapping/>
  </p:clrMapOvr>
  <p:transition>
    <p:push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39117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四、人员推销的形式</a:t>
            </a:r>
          </a:p>
        </p:txBody>
      </p:sp>
      <p:sp>
        <p:nvSpPr>
          <p:cNvPr id="391173" name="内容占位符 391172"/>
          <p:cNvSpPr>
            <a:spLocks noGrp="1"/>
          </p:cNvSpPr>
          <p:nvPr>
            <p:ph idx="1"/>
          </p:nvPr>
        </p:nvSpPr>
        <p:spPr>
          <a:xfrm>
            <a:off x="827088" y="1433830"/>
            <a:ext cx="7772400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上门推销</a:t>
            </a: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柜台推销</a:t>
            </a: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会议推销</a:t>
            </a:r>
          </a:p>
        </p:txBody>
      </p:sp>
      <p:pic>
        <p:nvPicPr>
          <p:cNvPr id="2" name="图片 1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050" y="1433671"/>
            <a:ext cx="3835003" cy="22693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1" name="图片 43010" descr="NewsMedia_1524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815" y="1433830"/>
            <a:ext cx="2481580" cy="2700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2" name="图片 43011" descr="xinsrc_fa10bf0c4edf4e6e99409bfd902d796d_hn0406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395" y="1433830"/>
            <a:ext cx="2701529" cy="26455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5" name="图片 44034" descr="16093_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7815" y="1351915"/>
            <a:ext cx="5347335" cy="30245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91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91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91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1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91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91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91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1" name="内容占位符 432130"/>
          <p:cNvSpPr>
            <a:spLocks noGrp="1"/>
          </p:cNvSpPr>
          <p:nvPr>
            <p:ph idx="1"/>
          </p:nvPr>
        </p:nvSpPr>
        <p:spPr>
          <a:xfrm>
            <a:off x="827088" y="1492250"/>
            <a:ext cx="7700962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消费者</a:t>
            </a: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生产用户</a:t>
            </a: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中间商</a:t>
            </a:r>
          </a:p>
        </p:txBody>
      </p:sp>
      <p:sp>
        <p:nvSpPr>
          <p:cNvPr id="41987" name="标题 432131"/>
          <p:cNvSpPr>
            <a:spLocks noGrp="1"/>
          </p:cNvSpPr>
          <p:nvPr>
            <p:ph type="title"/>
          </p:nvPr>
        </p:nvSpPr>
        <p:spPr/>
        <p:txBody>
          <a:bodyPr vert="horz" wrap="square" lIns="92075" tIns="46038" rIns="92075" bIns="46038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五、人员推销的对象</a:t>
            </a:r>
          </a:p>
        </p:txBody>
      </p:sp>
      <p:pic>
        <p:nvPicPr>
          <p:cNvPr id="41988" name="图片 432132" descr="0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1492250"/>
            <a:ext cx="2836863" cy="3086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2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32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32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3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标题 392196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六、人员推销的策略</a:t>
            </a:r>
          </a:p>
        </p:txBody>
      </p:sp>
      <p:sp>
        <p:nvSpPr>
          <p:cNvPr id="392198" name="内容占位符 392197"/>
          <p:cNvSpPr>
            <a:spLocks noGrp="1"/>
          </p:cNvSpPr>
          <p:nvPr>
            <p:ph idx="1"/>
          </p:nvPr>
        </p:nvSpPr>
        <p:spPr>
          <a:xfrm>
            <a:off x="827088" y="1492250"/>
            <a:ext cx="7772400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试探性策略</a:t>
            </a: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针对性策略</a:t>
            </a: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诱导性策略</a:t>
            </a:r>
          </a:p>
        </p:txBody>
      </p:sp>
      <p:pic>
        <p:nvPicPr>
          <p:cNvPr id="43012" name="图片 392195" descr="PE01496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627188"/>
            <a:ext cx="2922588" cy="26019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92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92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92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标题 74753"/>
          <p:cNvSpPr>
            <a:spLocks noGrp="1"/>
          </p:cNvSpPr>
          <p:nvPr>
            <p:ph type="title"/>
          </p:nvPr>
        </p:nvSpPr>
        <p:spPr>
          <a:xfrm>
            <a:off x="1656160" y="250031"/>
            <a:ext cx="5829300" cy="914400"/>
          </a:xfrm>
        </p:spPr>
        <p:txBody>
          <a:bodyPr lIns="69056" tIns="34528" rIns="69056" bIns="34528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rgbClr val="0000CC"/>
                </a:solidFill>
                <a:latin typeface="黑体"/>
                <a:ea typeface="黑体"/>
                <a:cs typeface="黑体"/>
              </a:rPr>
              <a:t>引例：茅台扬名巴拿马</a:t>
            </a:r>
            <a:endParaRPr lang="zh-CN" altLang="en-US">
              <a:solidFill>
                <a:srgbClr val="0000CC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74756" name="矩形 74755"/>
          <p:cNvSpPr/>
          <p:nvPr/>
        </p:nvSpPr>
        <p:spPr>
          <a:xfrm>
            <a:off x="984250" y="1200150"/>
            <a:ext cx="6921500" cy="317754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lvl="0" indent="-342900" algn="just" eaLnBrk="1" hangingPunct="1">
              <a:lnSpc>
                <a:spcPct val="12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None/>
            </a:pPr>
            <a:r>
              <a:rPr lang="en-US" altLang="zh-CN" sz="2100" b="1" dirty="0">
                <a:latin typeface="楷体_GB2312" pitchFamily="49" charset="-122"/>
                <a:ea typeface="楷体_GB2312" pitchFamily="49" charset="-122"/>
              </a:rPr>
              <a:t>      </a:t>
            </a:r>
            <a:r>
              <a:rPr lang="zh-CN" altLang="en-US" sz="2100" b="1" dirty="0">
                <a:latin typeface="楷体_GB2312" pitchFamily="49" charset="-122"/>
                <a:ea typeface="楷体_GB2312" pitchFamily="49" charset="-122"/>
              </a:rPr>
              <a:t>例如，在</a:t>
            </a:r>
            <a:r>
              <a:rPr lang="en-US" altLang="zh-CN" sz="2100" b="1" dirty="0">
                <a:latin typeface="楷体_GB2312" pitchFamily="49" charset="-122"/>
                <a:ea typeface="楷体_GB2312" pitchFamily="49" charset="-122"/>
              </a:rPr>
              <a:t>1915</a:t>
            </a:r>
            <a:r>
              <a:rPr lang="zh-CN" altLang="en-US" sz="2100" b="1" dirty="0">
                <a:latin typeface="楷体_GB2312" pitchFamily="49" charset="-122"/>
                <a:ea typeface="楷体_GB2312" pitchFamily="49" charset="-122"/>
              </a:rPr>
              <a:t>年巴拿马世界博览会上，各国评酒专家对其貌不扬、包装简陋的贵州茅台酒不屑一顾，认为它品质肯定不行。中国酒商急中生智，故意将一瓶茅台酒摔碎在地上，顿时香气四溢，举座皆惊，从而使茅台酒获得了人们的高度评价，获得本次博览会金奖，并从此成为世界名酒。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0" hangingPunct="0"/>
            <a:fld id="{9A0DB2DC-4C9A-4742-B13C-FB6460FD3503}" type="slidenum">
              <a:rPr lang="en-US" altLang="zh-CN" sz="1350" dirty="0"/>
              <a:t>4</a:t>
            </a:fld>
            <a:endParaRPr lang="zh-CN" sz="13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图片 113665" descr="082"/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lum bright="12000" contrast="18000"/>
          </a:blip>
          <a:stretch>
            <a:fillRect/>
          </a:stretch>
        </p:blipFill>
        <p:spPr>
          <a:xfrm>
            <a:off x="2926080" y="457200"/>
            <a:ext cx="2880360" cy="628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668" name="文本占位符 113667"/>
          <p:cNvSpPr>
            <a:spLocks noGrp="1"/>
          </p:cNvSpPr>
          <p:nvPr>
            <p:ph type="body" idx="1"/>
          </p:nvPr>
        </p:nvSpPr>
        <p:spPr>
          <a:xfrm>
            <a:off x="3474720" y="411510"/>
            <a:ext cx="2263140" cy="457200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zh-CN" altLang="en-US" dirty="0">
                <a:solidFill>
                  <a:srgbClr val="008000"/>
                </a:solidFill>
                <a:latin typeface="黑体"/>
                <a:ea typeface="黑体"/>
                <a:cs typeface="黑体"/>
              </a:rPr>
              <a:t>赞美出奇效</a:t>
            </a:r>
          </a:p>
        </p:txBody>
      </p:sp>
      <p:sp>
        <p:nvSpPr>
          <p:cNvPr id="113674" name="矩形 113673"/>
          <p:cNvSpPr/>
          <p:nvPr/>
        </p:nvSpPr>
        <p:spPr>
          <a:xfrm>
            <a:off x="548005" y="1203598"/>
            <a:ext cx="8021320" cy="3784397"/>
          </a:xfrm>
          <a:prstGeom prst="rect">
            <a:avLst/>
          </a:prstGeom>
          <a:noFill/>
          <a:ln w="9525">
            <a:noFill/>
          </a:ln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</a:sp3d>
        </p:spPr>
        <p:txBody>
          <a:bodyPr wrap="square" lIns="32399" tIns="32399" rIns="32399" bIns="32399">
            <a:spAutoFit/>
            <a:flatTx/>
          </a:bodyPr>
          <a:lstStyle/>
          <a:p>
            <a:pPr lvl="0" algn="just" eaLnBrk="0" hangingPunct="0">
              <a:lnSpc>
                <a:spcPct val="110000"/>
              </a:lnSpc>
            </a:pPr>
            <a:r>
              <a:rPr lang="en-US" altLang="zh-CN" sz="162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  </a:t>
            </a:r>
            <a:r>
              <a:rPr lang="zh-CN" altLang="en-US" sz="2000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一推销员走进银行经理办公室推销伪钞识别器</a:t>
            </a:r>
            <a:r>
              <a:rPr lang="zh-CN" altLang="en-US" sz="20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，见女经理正在埋头写一份东西，从表情看很糟，从桌上的混乱程度可以判定经理一定忙了很久。推销员想：怎样才能使经理放下手中的活计，高兴地接受我的推销呢</a:t>
            </a:r>
            <a:r>
              <a:rPr lang="en-US" altLang="zh-CN" sz="20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?</a:t>
            </a:r>
            <a:r>
              <a:rPr lang="zh-CN" altLang="en-US" sz="20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观察发现，经理有一头乌黑发亮的长发。于是推销员赞美道：“好漂亮的长发啊，我做梦都想有这样一头长发，可惜我的头发又黄又少。”只见经理疲惫的眼睛一亮，回答说：“没以前好看了。太忙，瞧，乱糟糟的。”推销员马上送上一把梳子，说：“梳一下更漂亮，你太累了，应休息一下。注意休息，才能永葆青春。”这时经理才回过神来问：“你是</a:t>
            </a:r>
            <a:r>
              <a:rPr lang="en-US" altLang="zh-CN" sz="20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……?”</a:t>
            </a:r>
            <a:r>
              <a:rPr lang="zh-CN" altLang="en-US" sz="20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推销员马上说明来意。经理很有兴趣地听完介绍，并很快决定买几台。这位经理为什么这么快就接受了推销员的推销？</a:t>
            </a:r>
          </a:p>
        </p:txBody>
      </p:sp>
    </p:spTree>
  </p:cSld>
  <p:clrMapOvr>
    <a:masterClrMapping/>
  </p:clrMapOvr>
  <p:transition advClick="0">
    <p:strips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图片 114689" descr="082"/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lum bright="12000" contrast="18000"/>
          </a:blip>
          <a:stretch>
            <a:fillRect/>
          </a:stretch>
        </p:blipFill>
        <p:spPr>
          <a:xfrm>
            <a:off x="2926080" y="457200"/>
            <a:ext cx="2880360" cy="628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4692" name="文本占位符 114691"/>
          <p:cNvSpPr>
            <a:spLocks noGrp="1"/>
          </p:cNvSpPr>
          <p:nvPr>
            <p:ph type="body" idx="1"/>
          </p:nvPr>
        </p:nvSpPr>
        <p:spPr>
          <a:xfrm>
            <a:off x="3664744" y="411510"/>
            <a:ext cx="2057400" cy="400050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zh-CN" altLang="en-US" dirty="0">
                <a:solidFill>
                  <a:srgbClr val="008000"/>
                </a:solidFill>
                <a:latin typeface="黑体"/>
                <a:ea typeface="黑体"/>
                <a:cs typeface="黑体"/>
              </a:rPr>
              <a:t>分析要点</a:t>
            </a:r>
          </a:p>
        </p:txBody>
      </p:sp>
      <p:sp>
        <p:nvSpPr>
          <p:cNvPr id="114697" name="文本框 114696"/>
          <p:cNvSpPr txBox="1"/>
          <p:nvPr/>
        </p:nvSpPr>
        <p:spPr>
          <a:xfrm>
            <a:off x="467544" y="1169035"/>
            <a:ext cx="8256905" cy="3396615"/>
          </a:xfrm>
          <a:prstGeom prst="rect">
            <a:avLst/>
          </a:prstGeom>
          <a:noFill/>
          <a:ln w="9525">
            <a:noFill/>
          </a:ln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</a:sp3d>
        </p:spPr>
        <p:txBody>
          <a:bodyPr wrap="square" lIns="32399" tIns="32399" rIns="32399" bIns="32399">
            <a:spAutoFit/>
            <a:flatTx/>
          </a:bodyPr>
          <a:lstStyle/>
          <a:p>
            <a:pPr lvl="0" indent="535305" algn="just" eaLnBrk="0" hangingPunct="0">
              <a:lnSpc>
                <a:spcPct val="105000"/>
              </a:lnSpc>
              <a:spcBef>
                <a:spcPct val="5000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楷体_GB2312" pitchFamily="49" charset="-122"/>
              </a:rPr>
              <a:t>每个人都渴望得到别人的重视与赞美，只是大多把这种需要隐藏在内心深处罢了。因此，当这位推销员赞美道：“好漂亮的长发啊，我做梦都想有这样一头长发，可惜我的头发又黄又少。”让经理疲惫的眼睛一亮，可见没人会拒绝赞美。</a:t>
            </a:r>
          </a:p>
          <a:p>
            <a:pPr lvl="0" indent="535305" algn="just" eaLnBrk="0" hangingPunct="0">
              <a:lnSpc>
                <a:spcPct val="105000"/>
              </a:lnSpc>
              <a:spcBef>
                <a:spcPct val="5000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楷体_GB2312" pitchFamily="49" charset="-122"/>
              </a:rPr>
              <a:t>这位推销员成功达到推销目的的原因：</a:t>
            </a:r>
          </a:p>
          <a:p>
            <a:pPr lvl="0" indent="535305" algn="just" eaLnBrk="0" hangingPunct="0">
              <a:lnSpc>
                <a:spcPct val="105000"/>
              </a:lnSpc>
              <a:spcBef>
                <a:spcPct val="5000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楷体_GB2312" pitchFamily="49" charset="-122"/>
              </a:rPr>
              <a:t>第一，善于观察，及时发现了这位经理的闪光点，为成功推销奠定了良好基础。</a:t>
            </a:r>
          </a:p>
          <a:p>
            <a:pPr lvl="0" indent="535305" algn="just" eaLnBrk="0" hangingPunct="0">
              <a:lnSpc>
                <a:spcPct val="105000"/>
              </a:lnSpc>
              <a:spcBef>
                <a:spcPct val="50000"/>
              </a:spcBef>
            </a:pP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楷体_GB2312" pitchFamily="49" charset="-122"/>
              </a:rPr>
              <a:t>第二，赞美术的巧妙运用，有效地消除了这位经理的抗拒防范推销的心理，在非常愉悦轻松的气氛中很快就接受了他的推销。</a:t>
            </a:r>
          </a:p>
        </p:txBody>
      </p:sp>
    </p:spTree>
  </p:cSld>
  <p:clrMapOvr>
    <a:masterClrMapping/>
  </p:clrMapOvr>
  <p:transition advClick="0">
    <p:strips dir="r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图片 115713" descr="082"/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lum bright="12000" contrast="18000"/>
          </a:blip>
          <a:stretch>
            <a:fillRect/>
          </a:stretch>
        </p:blipFill>
        <p:spPr>
          <a:xfrm>
            <a:off x="2926080" y="457200"/>
            <a:ext cx="2880360" cy="628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716" name="文本占位符 115715"/>
          <p:cNvSpPr>
            <a:spLocks noGrp="1"/>
          </p:cNvSpPr>
          <p:nvPr>
            <p:ph type="body" idx="1"/>
          </p:nvPr>
        </p:nvSpPr>
        <p:spPr>
          <a:xfrm>
            <a:off x="3749040" y="458366"/>
            <a:ext cx="1508760" cy="457200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zh-CN" altLang="en-US" sz="2520" dirty="0">
                <a:solidFill>
                  <a:srgbClr val="008000"/>
                </a:solidFill>
                <a:latin typeface="黑体"/>
                <a:ea typeface="黑体"/>
                <a:cs typeface="黑体"/>
              </a:rPr>
              <a:t>推销面包</a:t>
            </a:r>
          </a:p>
        </p:txBody>
      </p:sp>
      <p:sp>
        <p:nvSpPr>
          <p:cNvPr id="115722" name="矩形 115721"/>
          <p:cNvSpPr/>
          <p:nvPr/>
        </p:nvSpPr>
        <p:spPr>
          <a:xfrm>
            <a:off x="611560" y="1203598"/>
            <a:ext cx="7806690" cy="3712584"/>
          </a:xfrm>
          <a:prstGeom prst="rect">
            <a:avLst/>
          </a:prstGeom>
          <a:noFill/>
          <a:ln w="9525">
            <a:noFill/>
          </a:ln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</a:sp3d>
        </p:spPr>
        <p:txBody>
          <a:bodyPr wrap="square" lIns="32399" tIns="32399" rIns="32399" bIns="32399">
            <a:spAutoFit/>
            <a:flatTx/>
          </a:bodyPr>
          <a:lstStyle/>
          <a:p>
            <a:pPr lvl="0" algn="just" eaLnBrk="0" hangingPunct="0">
              <a:lnSpc>
                <a:spcPct val="120000"/>
              </a:lnSpc>
            </a:pPr>
            <a:r>
              <a:rPr lang="en-US" altLang="zh-CN" sz="162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    </a:t>
            </a:r>
            <a:r>
              <a:rPr lang="zh-CN" altLang="en-US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杜先生经营着一家高级面包公司，他一直想把面包推销给某市的一家大饭店，但是他一无所获。“我已经没有信心了。”杜先生说：“可是有人提醒了我，使我下决心改变策略，于是，我打听那个人最感兴趣的是什么，他所热衷的又是什么事物。”杜先生终于发现那位经理是一个叫做“爱心协会”组织的成员。不止是成员，由于他的热心，最近还被选为了主席。于是杜先生再去见那位经理时，一开始就谈论他的组织。得到的反应真是令人吃惊，那位经理跟杜先生谈了半个小时，关于他的组织、他的计划，语调充满热情。告别时，他还“买”了那个组织的一张会员证给他的“客人”。几天之后，这家大饭店的大厨师突然打电话，要杜先生立即把面包样品和价格表送去。那位大厨师见到他的时候，迷惑不解地说：“我真不知道你对那位老先生做了什么手脚</a:t>
            </a:r>
            <a:r>
              <a:rPr lang="en-US" altLang="zh-CN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?</a:t>
            </a:r>
            <a:r>
              <a:rPr lang="zh-CN" altLang="en-US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他居然被你打动了”。</a:t>
            </a:r>
          </a:p>
        </p:txBody>
      </p:sp>
    </p:spTree>
  </p:cSld>
  <p:clrMapOvr>
    <a:masterClrMapping/>
  </p:clrMapOvr>
  <p:transition advClick="0">
    <p:strips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图片 116737" descr="082"/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lum bright="12000" contrast="18000"/>
          </a:blip>
          <a:stretch>
            <a:fillRect/>
          </a:stretch>
        </p:blipFill>
        <p:spPr>
          <a:xfrm>
            <a:off x="2926080" y="457200"/>
            <a:ext cx="2880360" cy="628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6740" name="文本占位符 116739"/>
          <p:cNvSpPr>
            <a:spLocks noGrp="1"/>
          </p:cNvSpPr>
          <p:nvPr>
            <p:ph type="body" idx="1"/>
          </p:nvPr>
        </p:nvSpPr>
        <p:spPr>
          <a:xfrm>
            <a:off x="3611880" y="458366"/>
            <a:ext cx="1783080" cy="457200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zh-CN" altLang="en-US" dirty="0">
                <a:solidFill>
                  <a:srgbClr val="008000"/>
                </a:solidFill>
                <a:latin typeface="黑体"/>
                <a:ea typeface="黑体"/>
                <a:cs typeface="黑体"/>
              </a:rPr>
              <a:t>分析要点</a:t>
            </a:r>
          </a:p>
        </p:txBody>
      </p:sp>
      <p:sp>
        <p:nvSpPr>
          <p:cNvPr id="116746" name="矩形 116745"/>
          <p:cNvSpPr/>
          <p:nvPr/>
        </p:nvSpPr>
        <p:spPr>
          <a:xfrm>
            <a:off x="812800" y="1221740"/>
            <a:ext cx="7583170" cy="3597167"/>
          </a:xfrm>
          <a:prstGeom prst="rect">
            <a:avLst/>
          </a:prstGeom>
          <a:noFill/>
          <a:ln w="9525">
            <a:noFill/>
          </a:ln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</a:sp3d>
        </p:spPr>
        <p:txBody>
          <a:bodyPr wrap="square" lIns="32399" tIns="32399" rIns="32399" bIns="32399">
            <a:spAutoFit/>
            <a:flatTx/>
          </a:bodyPr>
          <a:lstStyle/>
          <a:p>
            <a:pPr lvl="0" indent="535305" algn="just" eaLnBrk="0" hangingPunct="0">
              <a:lnSpc>
                <a:spcPct val="115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杜先生缠了饭店经理四年而没有解决的事情，却在一个早上解决了。是因为他及时改变了推销策略，找准了推销突破口。杜维诺先生从研究客户兴趣爱好入手，投其所好，进行感情投资，这是他推销成功的关键。</a:t>
            </a:r>
          </a:p>
          <a:p>
            <a:pPr lvl="0" indent="535305" algn="just" eaLnBrk="0" hangingPunct="0">
              <a:lnSpc>
                <a:spcPct val="115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启示一：先交朋友，建立友谊，后做生意，推销才不会困难。</a:t>
            </a:r>
          </a:p>
          <a:p>
            <a:pPr lvl="0" indent="535305" algn="just" eaLnBrk="0" hangingPunct="0">
              <a:lnSpc>
                <a:spcPct val="115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启示二：推销是从拒绝开始的，遇到困难不退却，不到最后不言放弃，才能达到成功推销的目的。</a:t>
            </a:r>
          </a:p>
          <a:p>
            <a:pPr lvl="0" indent="535305" algn="just" eaLnBrk="0" hangingPunct="0">
              <a:lnSpc>
                <a:spcPct val="115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启示三：在推销受阻时，不仅要有不到最后不言放弃的精神，而且还要善于总结经验，及时改变了推销策略，找准推销突破口。</a:t>
            </a:r>
          </a:p>
        </p:txBody>
      </p:sp>
    </p:spTree>
  </p:cSld>
  <p:clrMapOvr>
    <a:masterClrMapping/>
  </p:clrMapOvr>
  <p:transition advClick="0">
    <p:strips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文本占位符 119811"/>
          <p:cNvSpPr>
            <a:spLocks noGrp="1"/>
          </p:cNvSpPr>
          <p:nvPr>
            <p:ph type="body" idx="1"/>
          </p:nvPr>
        </p:nvSpPr>
        <p:spPr>
          <a:xfrm>
            <a:off x="3495040" y="338455"/>
            <a:ext cx="2174240" cy="690245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zh-CN" altLang="en-US">
                <a:solidFill>
                  <a:srgbClr val="008000"/>
                </a:solidFill>
                <a:latin typeface="黑体"/>
                <a:ea typeface="黑体"/>
                <a:cs typeface="黑体"/>
              </a:rPr>
              <a:t>领带的配饰</a:t>
            </a:r>
          </a:p>
        </p:txBody>
      </p:sp>
      <p:sp>
        <p:nvSpPr>
          <p:cNvPr id="119818" name="矩形 119817"/>
          <p:cNvSpPr/>
          <p:nvPr/>
        </p:nvSpPr>
        <p:spPr>
          <a:xfrm>
            <a:off x="476885" y="1057173"/>
            <a:ext cx="8199571" cy="3602809"/>
          </a:xfrm>
          <a:prstGeom prst="rect">
            <a:avLst/>
          </a:prstGeom>
          <a:noFill/>
          <a:ln w="9525">
            <a:noFill/>
          </a:ln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</a:sp3d>
        </p:spPr>
        <p:txBody>
          <a:bodyPr wrap="square" lIns="32399" tIns="32399" rIns="32399" bIns="32399">
            <a:spAutoFit/>
            <a:flatTx/>
          </a:bodyPr>
          <a:lstStyle/>
          <a:p>
            <a:pPr lvl="0" indent="535305" algn="just" eaLnBrk="0" hangingPunct="0">
              <a:lnSpc>
                <a:spcPct val="12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一位客户选定一条领带准备付款时，推销员问到：“您打算穿什么样的西服来配这条领带？”</a:t>
            </a:r>
          </a:p>
          <a:p>
            <a:pPr lvl="0" indent="535305" algn="just" eaLnBrk="0" hangingPunct="0">
              <a:lnSpc>
                <a:spcPct val="12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“我想</a:t>
            </a:r>
            <a:r>
              <a:rPr lang="en-US" altLang="zh-CN" sz="16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,</a:t>
            </a:r>
            <a:r>
              <a:rPr lang="zh-CN" altLang="en-US" sz="16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穿我那件藏青色西服应该很合适吧？”客户回答说。</a:t>
            </a:r>
          </a:p>
          <a:p>
            <a:pPr lvl="0" indent="535305" algn="just" eaLnBrk="0" hangingPunct="0">
              <a:lnSpc>
                <a:spcPct val="12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“先生，我这儿有一种漂亮的领带正好配您的藏青色西服。”说着，他就抽出了两条标价为</a:t>
            </a:r>
            <a:r>
              <a:rPr lang="en-US" altLang="zh-CN" sz="16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25</a:t>
            </a:r>
            <a:r>
              <a:rPr lang="zh-CN" altLang="en-US" sz="16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美元的领带。</a:t>
            </a:r>
          </a:p>
          <a:p>
            <a:pPr lvl="0" indent="535305" algn="just" eaLnBrk="0" hangingPunct="0">
              <a:lnSpc>
                <a:spcPct val="12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“是的，我懂你的意思，他们确实很漂亮。”客户点着头说，并且把领带收了起来。</a:t>
            </a:r>
          </a:p>
          <a:p>
            <a:pPr lvl="0" indent="535305" algn="just" eaLnBrk="0" hangingPunct="0">
              <a:lnSpc>
                <a:spcPct val="12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“再看一看与这些领带相配的衬衣怎么样？”</a:t>
            </a:r>
          </a:p>
          <a:p>
            <a:pPr lvl="0" indent="535305" algn="just" eaLnBrk="0" hangingPunct="0">
              <a:lnSpc>
                <a:spcPct val="12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“我想买一些白色衬衣，可我刚才在哪儿都没有找到。”</a:t>
            </a:r>
          </a:p>
          <a:p>
            <a:pPr lvl="0" indent="535305" algn="just" eaLnBrk="0" hangingPunct="0">
              <a:lnSpc>
                <a:spcPct val="12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“那是因为您没找对地方，您穿多大号的衬衣？”</a:t>
            </a:r>
          </a:p>
          <a:p>
            <a:pPr lvl="0" indent="535305" algn="just" eaLnBrk="0" hangingPunct="0">
              <a:lnSpc>
                <a:spcPct val="12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还没等客户反应过来，售货员已经拿出了四件白色衬衣，单价为</a:t>
            </a:r>
            <a:r>
              <a:rPr lang="en-US" altLang="zh-CN" sz="16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50</a:t>
            </a:r>
            <a:r>
              <a:rPr lang="zh-CN" altLang="en-US" sz="16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美元。“先生，感觉一下这种质地，难道不是很棒吗？”</a:t>
            </a:r>
          </a:p>
          <a:p>
            <a:pPr lvl="0" indent="535305" algn="just" eaLnBrk="0" hangingPunct="0">
              <a:lnSpc>
                <a:spcPct val="12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“是的，我想买一些衬衣的，但我只想买三件。” </a:t>
            </a:r>
          </a:p>
        </p:txBody>
      </p:sp>
    </p:spTree>
  </p:cSld>
  <p:clrMapOvr>
    <a:masterClrMapping/>
  </p:clrMapOvr>
  <p:transition advClick="0">
    <p:strips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9" name="文本框 120838"/>
          <p:cNvSpPr txBox="1"/>
          <p:nvPr/>
        </p:nvSpPr>
        <p:spPr>
          <a:xfrm>
            <a:off x="629285" y="1245870"/>
            <a:ext cx="7957185" cy="3130550"/>
          </a:xfrm>
          <a:prstGeom prst="rect">
            <a:avLst/>
          </a:prstGeom>
          <a:noFill/>
          <a:ln w="9525">
            <a:noFill/>
          </a:ln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</a:sp3d>
        </p:spPr>
        <p:txBody>
          <a:bodyPr wrap="square" lIns="32399" tIns="32399" rIns="32399" bIns="32399">
            <a:spAutoFit/>
            <a:flatTx/>
          </a:bodyPr>
          <a:lstStyle/>
          <a:p>
            <a:pPr lvl="0" algn="just" eaLnBrk="0" hangingPunct="0">
              <a:lnSpc>
                <a:spcPct val="135000"/>
              </a:lnSpc>
              <a:spcBef>
                <a:spcPct val="50000"/>
              </a:spcBef>
            </a:pPr>
            <a:r>
              <a:rPr lang="en-US" altLang="zh-CN" sz="234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1</a:t>
            </a:r>
            <a:r>
              <a:rPr lang="zh-CN" altLang="en-US" sz="234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、这位推销员采取的是渐进型促成的技巧。他从</a:t>
            </a:r>
            <a:r>
              <a:rPr lang="en-US" altLang="zh-CN" sz="234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20</a:t>
            </a:r>
            <a:r>
              <a:rPr lang="zh-CN" altLang="en-US" sz="234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美元的小额生意一步一步变成了</a:t>
            </a:r>
            <a:r>
              <a:rPr lang="en-US" altLang="zh-CN" sz="234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190</a:t>
            </a:r>
            <a:r>
              <a:rPr lang="zh-CN" altLang="en-US" sz="234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美元的生意，这可是客户最初购买金额的</a:t>
            </a:r>
            <a:r>
              <a:rPr lang="en-US" altLang="zh-CN" sz="234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9.5</a:t>
            </a:r>
            <a:r>
              <a:rPr lang="zh-CN" altLang="en-US" sz="234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倍！并心满意足地离开了商场。</a:t>
            </a:r>
          </a:p>
          <a:p>
            <a:pPr lvl="0" algn="just" eaLnBrk="0" hangingPunct="0">
              <a:lnSpc>
                <a:spcPct val="135000"/>
              </a:lnSpc>
              <a:spcBef>
                <a:spcPct val="50000"/>
              </a:spcBef>
            </a:pPr>
            <a:r>
              <a:rPr lang="en-US" altLang="zh-CN" sz="234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2</a:t>
            </a:r>
            <a:r>
              <a:rPr lang="zh-CN" altLang="en-US" sz="234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、这位推销员运用的是连带推销法。由于消费需求在很多商品上具有连带性，只要我们善加运用，及时提醒，既给顾客带来了方便，又能扩大销售，一举两得，何乐而不为！</a:t>
            </a:r>
          </a:p>
        </p:txBody>
      </p:sp>
      <p:sp>
        <p:nvSpPr>
          <p:cNvPr id="120844" name="文本占位符 120843"/>
          <p:cNvSpPr>
            <a:spLocks noGrp="1"/>
          </p:cNvSpPr>
          <p:nvPr>
            <p:ph type="body" idx="1"/>
          </p:nvPr>
        </p:nvSpPr>
        <p:spPr>
          <a:xfrm>
            <a:off x="3611563" y="631349"/>
            <a:ext cx="2057400" cy="400050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zh-CN" altLang="en-US" dirty="0">
                <a:solidFill>
                  <a:srgbClr val="008000"/>
                </a:solidFill>
                <a:latin typeface="黑体"/>
                <a:ea typeface="黑体"/>
                <a:cs typeface="黑体"/>
              </a:rPr>
              <a:t>分析要点</a:t>
            </a:r>
          </a:p>
        </p:txBody>
      </p:sp>
    </p:spTree>
  </p:cSld>
  <p:clrMapOvr>
    <a:masterClrMapping/>
  </p:clrMapOvr>
  <p:transition advClick="0">
    <p:strips dir="r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文本占位符 121859"/>
          <p:cNvSpPr>
            <a:spLocks noGrp="1"/>
          </p:cNvSpPr>
          <p:nvPr>
            <p:ph type="body" idx="1"/>
          </p:nvPr>
        </p:nvSpPr>
        <p:spPr>
          <a:xfrm>
            <a:off x="3543300" y="123478"/>
            <a:ext cx="2057400" cy="400050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zh-CN" altLang="en-US" dirty="0">
                <a:solidFill>
                  <a:srgbClr val="008000"/>
                </a:solidFill>
                <a:latin typeface="黑体"/>
                <a:ea typeface="黑体"/>
                <a:cs typeface="黑体"/>
              </a:rPr>
              <a:t>没有贵多少</a:t>
            </a:r>
          </a:p>
        </p:txBody>
      </p:sp>
      <p:sp>
        <p:nvSpPr>
          <p:cNvPr id="121865" name="文本框 121864"/>
          <p:cNvSpPr txBox="1"/>
          <p:nvPr/>
        </p:nvSpPr>
        <p:spPr>
          <a:xfrm>
            <a:off x="553918" y="660494"/>
            <a:ext cx="8050530" cy="4287520"/>
          </a:xfrm>
          <a:prstGeom prst="rect">
            <a:avLst/>
          </a:prstGeom>
          <a:noFill/>
          <a:ln w="9525">
            <a:noFill/>
          </a:ln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</a:sp3d>
        </p:spPr>
        <p:txBody>
          <a:bodyPr wrap="square" lIns="32399" tIns="32399" rIns="32399" bIns="32399">
            <a:spAutoFit/>
            <a:flatTx/>
          </a:bodyPr>
          <a:lstStyle/>
          <a:p>
            <a:pPr lvl="0" indent="535305" eaLnBrk="0" hangingPunct="0">
              <a:lnSpc>
                <a:spcPct val="110000"/>
              </a:lnSpc>
              <a:spcBef>
                <a:spcPct val="50000"/>
              </a:spcBef>
            </a:pP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美国人齐格勒曾推销过厨房成套设备，主要是成套炊事用具，其中最主要的就是锅。这种锅是不锈钢的，为了导热均匀，锅的中央部分设计得较厚。它的结实程度是勿容置疑的。当齐格勒推销时，客户经常表示异议：“价格太贵了。”</a:t>
            </a:r>
            <a:b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</a:b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“先生，您认为贵多少呢？”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----“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贵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200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美元吧。”</a:t>
            </a:r>
            <a:b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</a:b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“先生，您认为这锅能使用多少年呢？”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------“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大概是永久性的吧。”</a:t>
            </a:r>
            <a:b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</a:b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“那您确实想用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10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年、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15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年、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20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年或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30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年吗？”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-----“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是没有问题的嘛。”</a:t>
            </a:r>
            <a:b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</a:b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“那么，以最短的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10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年为例来说，这种锅每年贵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20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美元，是这样的吗？”</a:t>
            </a:r>
            <a:b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</a:b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“假定每年是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20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美元，那每个月是多少钱呢？” </a:t>
            </a:r>
            <a:b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</a:b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“如果那样的话，每月就是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1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美元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75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美分。” </a:t>
            </a:r>
            <a:b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</a:b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“好，一天只按两顿算，那您家中一个月就要做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60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顿饭！如果这样，即使这套极好的锅每月平均贵上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1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美元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75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美分，和市场上卖的质量最好的成套锅相比，作一次饭也贵不了</a:t>
            </a:r>
            <a:r>
              <a:rPr lang="en-US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3</a:t>
            </a:r>
            <a:r>
              <a:rPr lang="zh-CN" altLang="en-US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美分，这样算就不算太贵了。” 齐格勒总是一边说一边把数字写在纸上，并让客户参与计算。</a:t>
            </a:r>
          </a:p>
        </p:txBody>
      </p:sp>
    </p:spTree>
  </p:cSld>
  <p:clrMapOvr>
    <a:masterClrMapping/>
  </p:clrMapOvr>
  <p:transition advClick="0">
    <p:strips dir="r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文本占位符 122883"/>
          <p:cNvSpPr>
            <a:spLocks noGrp="1"/>
          </p:cNvSpPr>
          <p:nvPr>
            <p:ph type="body" idx="1"/>
          </p:nvPr>
        </p:nvSpPr>
        <p:spPr>
          <a:xfrm>
            <a:off x="3680460" y="269240"/>
            <a:ext cx="1737360" cy="645160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zh-CN" altLang="en-US">
                <a:solidFill>
                  <a:srgbClr val="008000"/>
                </a:solidFill>
                <a:latin typeface="黑体"/>
                <a:ea typeface="黑体"/>
                <a:cs typeface="黑体"/>
              </a:rPr>
              <a:t>分析要点</a:t>
            </a:r>
          </a:p>
        </p:txBody>
      </p:sp>
      <p:sp>
        <p:nvSpPr>
          <p:cNvPr id="122889" name="文本框 122888"/>
          <p:cNvSpPr txBox="1"/>
          <p:nvPr/>
        </p:nvSpPr>
        <p:spPr>
          <a:xfrm>
            <a:off x="617855" y="1056868"/>
            <a:ext cx="8021320" cy="3387090"/>
          </a:xfrm>
          <a:prstGeom prst="rect">
            <a:avLst/>
          </a:prstGeom>
          <a:noFill/>
          <a:ln w="9525">
            <a:noFill/>
          </a:ln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</a:sp3d>
        </p:spPr>
        <p:txBody>
          <a:bodyPr wrap="square" lIns="32399" tIns="32399" rIns="32399" bIns="32399">
            <a:spAutoFit/>
            <a:flatTx/>
          </a:bodyPr>
          <a:lstStyle/>
          <a:p>
            <a:pPr lvl="0" algn="just"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US" altLang="zh-CN" sz="200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1</a:t>
            </a:r>
            <a:r>
              <a:rPr lang="zh-CN" altLang="en-US" sz="200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、据调查，推销员所遇到的拒绝和异议中大部分是关于价格的，如果你不想降低价格的话，你就必须向对方证明，你的产品价格是合理的，是产品价值的真实反应。</a:t>
            </a:r>
          </a:p>
          <a:p>
            <a:pPr lvl="0" algn="just"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US" altLang="zh-CN" sz="200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2</a:t>
            </a:r>
            <a:r>
              <a:rPr lang="zh-CN" altLang="en-US" sz="200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、推销员可向客户说明，你的产品使用了新技术，经过严格的质量管理，具有新颖的设计水平和完善的售后服务。你还可以告诉他其他客户的感受和反应等，以此证明你产品价格的合理性。当客户明白了其中的道理之后，也许就不再坚持自己的异议，接受你的产品价格。</a:t>
            </a:r>
          </a:p>
          <a:p>
            <a:pPr lvl="0" algn="just"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US" altLang="zh-CN" sz="200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3</a:t>
            </a:r>
            <a:r>
              <a:rPr lang="zh-CN" altLang="en-US" sz="200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、这位推销员运用的是化整为零推销术，将客户认为贵</a:t>
            </a:r>
            <a:r>
              <a:rPr lang="en-US" altLang="zh-CN" sz="200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200</a:t>
            </a:r>
            <a:r>
              <a:rPr lang="zh-CN" altLang="en-US" sz="200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美元，通过化整为零计算，变成做一次饭贵不了</a:t>
            </a:r>
            <a:r>
              <a:rPr lang="en-US" altLang="zh-CN" sz="200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3</a:t>
            </a:r>
            <a:r>
              <a:rPr lang="zh-CN" altLang="en-US" sz="2000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美分，这样就比较容易促成。</a:t>
            </a:r>
          </a:p>
        </p:txBody>
      </p:sp>
    </p:spTree>
  </p:cSld>
  <p:clrMapOvr>
    <a:masterClrMapping/>
  </p:clrMapOvr>
  <p:transition advClick="0">
    <p:strips dir="r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标题 43725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知识点三　广告策略</a:t>
            </a:r>
          </a:p>
        </p:txBody>
      </p:sp>
      <p:sp>
        <p:nvSpPr>
          <p:cNvPr id="48131" name="文本占位符 437253"/>
          <p:cNvSpPr>
            <a:spLocks noGrp="1"/>
          </p:cNvSpPr>
          <p:nvPr>
            <p:ph idx="1"/>
          </p:nvPr>
        </p:nvSpPr>
        <p:spPr>
          <a:xfrm>
            <a:off x="827088" y="1492250"/>
            <a:ext cx="7700962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一、</a:t>
            </a:r>
            <a:r>
              <a:rPr lang="zh-CN" altLang="en-US" dirty="0">
                <a:latin typeface="黑体"/>
                <a:ea typeface="黑体"/>
                <a:cs typeface="黑体"/>
                <a:hlinkClick r:id="rId2" action="ppaction://hlinksldjump"/>
              </a:rPr>
              <a:t>广告的概念与种类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endParaRPr lang="zh-CN" altLang="en-US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二、</a:t>
            </a:r>
            <a:r>
              <a:rPr lang="zh-CN" altLang="en-US" dirty="0">
                <a:latin typeface="黑体"/>
                <a:ea typeface="黑体"/>
                <a:cs typeface="黑体"/>
                <a:hlinkClick r:id="" action="ppaction://noaction"/>
              </a:rPr>
              <a:t>广告的设计原则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endParaRPr lang="zh-CN" altLang="en-US" dirty="0">
              <a:latin typeface="黑体"/>
              <a:ea typeface="黑体"/>
              <a:cs typeface="黑体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标题 438275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一、广告的概念与种类</a:t>
            </a:r>
          </a:p>
        </p:txBody>
      </p:sp>
      <p:sp>
        <p:nvSpPr>
          <p:cNvPr id="49155" name="文本占位符 438276"/>
          <p:cNvSpPr>
            <a:spLocks noGrp="1"/>
          </p:cNvSpPr>
          <p:nvPr>
            <p:ph idx="1"/>
          </p:nvPr>
        </p:nvSpPr>
        <p:spPr>
          <a:xfrm>
            <a:off x="827088" y="1492250"/>
            <a:ext cx="7772400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（一）</a:t>
            </a:r>
            <a:r>
              <a:rPr lang="zh-CN" altLang="en-US" dirty="0">
                <a:latin typeface="黑体"/>
                <a:ea typeface="黑体"/>
                <a:cs typeface="黑体"/>
                <a:hlinkClick r:id="" action="ppaction://noaction"/>
              </a:rPr>
              <a:t>广告含义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（二）广告的分类</a:t>
            </a:r>
          </a:p>
          <a:p>
            <a:pPr lvl="1"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  <a:hlinkClick r:id="" action="ppaction://noaction"/>
              </a:rPr>
              <a:t>根据广告的内容和目的划分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 lvl="1"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  <a:hlinkClick r:id="" action="ppaction://noaction"/>
              </a:rPr>
              <a:t>根据广告传播的区域来划分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 lvl="1"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  <a:hlinkClick r:id="" action="ppaction://noaction"/>
              </a:rPr>
              <a:t>根据广告媒体的形式</a:t>
            </a:r>
            <a:endParaRPr lang="zh-CN" altLang="en-US" dirty="0">
              <a:latin typeface="黑体"/>
              <a:ea typeface="黑体"/>
              <a:cs typeface="黑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425988"/>
          <p:cNvSpPr>
            <a:spLocks noGrp="1"/>
          </p:cNvSpPr>
          <p:nvPr>
            <p:ph type="title"/>
          </p:nvPr>
        </p:nvSpPr>
        <p:spPr>
          <a:xfrm>
            <a:off x="1266190" y="274955"/>
            <a:ext cx="7249160" cy="993775"/>
          </a:xfrm>
        </p:spPr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latin typeface="黑体"/>
                <a:ea typeface="黑体"/>
                <a:cs typeface="黑体"/>
              </a:rPr>
              <a:t>知识点一　促销与促销组合</a:t>
            </a:r>
          </a:p>
        </p:txBody>
      </p:sp>
      <p:sp>
        <p:nvSpPr>
          <p:cNvPr id="26627" name="文本占位符 425989"/>
          <p:cNvSpPr>
            <a:spLocks noGrp="1"/>
          </p:cNvSpPr>
          <p:nvPr>
            <p:ph idx="1"/>
          </p:nvPr>
        </p:nvSpPr>
        <p:spPr>
          <a:xfrm>
            <a:off x="755650" y="1492250"/>
            <a:ext cx="7772400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一、</a:t>
            </a:r>
            <a:r>
              <a:rPr lang="zh-CN" altLang="en-US" dirty="0">
                <a:latin typeface="黑体"/>
                <a:ea typeface="黑体"/>
                <a:cs typeface="黑体"/>
                <a:hlinkClick r:id="" action="ppaction://noaction"/>
              </a:rPr>
              <a:t>促销的含义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二、</a:t>
            </a:r>
            <a:r>
              <a:rPr lang="zh-CN" altLang="en-US" dirty="0">
                <a:latin typeface="黑体"/>
                <a:ea typeface="黑体"/>
                <a:cs typeface="黑体"/>
                <a:hlinkClick r:id="" action="ppaction://noaction"/>
              </a:rPr>
              <a:t>促销的作用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三、</a:t>
            </a:r>
            <a:r>
              <a:rPr lang="zh-CN" altLang="en-US" dirty="0">
                <a:latin typeface="黑体"/>
                <a:ea typeface="黑体"/>
                <a:cs typeface="黑体"/>
                <a:hlinkClick r:id="" action="ppaction://noaction"/>
              </a:rPr>
              <a:t>促销组合及促销策略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四、</a:t>
            </a:r>
            <a:r>
              <a:rPr lang="zh-CN" altLang="en-US" dirty="0">
                <a:latin typeface="黑体"/>
                <a:ea typeface="黑体"/>
                <a:cs typeface="黑体"/>
                <a:hlinkClick r:id="" action="ppaction://noaction"/>
              </a:rPr>
              <a:t>影响促销组合的因素</a:t>
            </a:r>
            <a:endParaRPr lang="zh-CN" altLang="en-US" dirty="0">
              <a:latin typeface="黑体"/>
              <a:ea typeface="黑体"/>
              <a:cs typeface="黑体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31027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lvl="0" indent="0">
              <a:lnSpc>
                <a:spcPct val="120000"/>
              </a:lnSpc>
            </a:pPr>
            <a:r>
              <a:rPr lang="en-US" altLang="zh-CN" dirty="0" smtClean="0">
                <a:latin typeface="黑体"/>
                <a:ea typeface="黑体"/>
                <a:cs typeface="黑体"/>
              </a:rPr>
              <a:t/>
            </a:r>
            <a:br>
              <a:rPr lang="en-US" altLang="zh-CN" dirty="0" smtClean="0">
                <a:latin typeface="黑体"/>
                <a:ea typeface="黑体"/>
                <a:cs typeface="黑体"/>
              </a:rPr>
            </a:br>
            <a:r>
              <a:rPr lang="en-US" altLang="zh-CN" dirty="0">
                <a:latin typeface="黑体"/>
                <a:ea typeface="黑体"/>
                <a:cs typeface="黑体"/>
              </a:rPr>
              <a:t/>
            </a:r>
            <a:br>
              <a:rPr lang="en-US" altLang="zh-CN" dirty="0">
                <a:latin typeface="黑体"/>
                <a:ea typeface="黑体"/>
                <a:cs typeface="黑体"/>
              </a:rPr>
            </a:br>
            <a:r>
              <a:rPr lang="zh-CN" altLang="zh-CN" dirty="0" smtClean="0">
                <a:latin typeface="黑体"/>
                <a:ea typeface="黑体"/>
                <a:cs typeface="黑体"/>
              </a:rPr>
              <a:t> </a:t>
            </a:r>
            <a:r>
              <a:rPr lang="zh-CN" altLang="en-US" dirty="0" smtClean="0">
                <a:latin typeface="黑体"/>
                <a:ea typeface="黑体"/>
                <a:cs typeface="黑体"/>
              </a:rPr>
              <a:t> 我们是怎样对待广告</a:t>
            </a:r>
            <a:r>
              <a:rPr lang="zh-CN" altLang="en-US" dirty="0">
                <a:latin typeface="黑体"/>
                <a:ea typeface="黑体"/>
                <a:cs typeface="黑体"/>
              </a:rPr>
              <a:t>的呢？</a:t>
            </a:r>
          </a:p>
        </p:txBody>
      </p:sp>
      <p:sp>
        <p:nvSpPr>
          <p:cNvPr id="9219" name="文本占位符 310274"/>
          <p:cNvSpPr>
            <a:spLocks noGrp="1"/>
          </p:cNvSpPr>
          <p:nvPr>
            <p:ph idx="4294967295"/>
          </p:nvPr>
        </p:nvSpPr>
        <p:spPr/>
        <p:txBody>
          <a:bodyPr anchor="t"/>
          <a:lstStyle/>
          <a:p>
            <a:pPr lvl="0" indent="-342900">
              <a:lnSpc>
                <a:spcPct val="12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zh-TW" altLang="en-US" sz="2100" b="1" dirty="0">
                <a:solidFill>
                  <a:srgbClr val="FF3300"/>
                </a:solidFill>
                <a:latin typeface="黑体"/>
                <a:ea typeface="黑体"/>
                <a:cs typeface="黑体"/>
              </a:rPr>
              <a:t>换</a:t>
            </a:r>
            <a:r>
              <a:rPr lang="zh-TW" altLang="en-US" sz="2100" b="1" dirty="0">
                <a:latin typeface="黑体"/>
                <a:ea typeface="黑体"/>
                <a:cs typeface="黑体"/>
              </a:rPr>
              <a:t>一个频道</a:t>
            </a:r>
            <a:r>
              <a:rPr lang="en-US" altLang="x-none" sz="2100" b="1" dirty="0">
                <a:latin typeface="黑体"/>
                <a:ea typeface="黑体"/>
                <a:cs typeface="黑体"/>
              </a:rPr>
              <a:t>(</a:t>
            </a:r>
            <a:r>
              <a:rPr lang="zh-TW" altLang="en-US" sz="2100" b="1" dirty="0">
                <a:latin typeface="黑体"/>
                <a:ea typeface="黑体"/>
                <a:cs typeface="黑体"/>
              </a:rPr>
              <a:t>电视广告</a:t>
            </a:r>
            <a:r>
              <a:rPr lang="en-US" altLang="x-none" sz="2100" b="1" dirty="0">
                <a:latin typeface="黑体"/>
                <a:ea typeface="黑体"/>
                <a:cs typeface="黑体"/>
              </a:rPr>
              <a:t>)</a:t>
            </a:r>
          </a:p>
          <a:p>
            <a:pPr lvl="0" indent="-342900">
              <a:lnSpc>
                <a:spcPct val="12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zh-TW" altLang="en-US" sz="2100" b="1" dirty="0">
                <a:solidFill>
                  <a:srgbClr val="FF3300"/>
                </a:solidFill>
                <a:latin typeface="黑体"/>
                <a:ea typeface="黑体"/>
                <a:cs typeface="黑体"/>
              </a:rPr>
              <a:t>换</a:t>
            </a:r>
            <a:r>
              <a:rPr lang="zh-TW" altLang="en-US" sz="2100" b="1" dirty="0">
                <a:latin typeface="黑体"/>
                <a:ea typeface="黑体"/>
                <a:cs typeface="黑体"/>
              </a:rPr>
              <a:t>一个波段</a:t>
            </a:r>
            <a:r>
              <a:rPr lang="en-US" altLang="x-none" sz="2100" b="1" dirty="0">
                <a:latin typeface="黑体"/>
                <a:ea typeface="黑体"/>
                <a:cs typeface="黑体"/>
              </a:rPr>
              <a:t>(</a:t>
            </a:r>
            <a:r>
              <a:rPr lang="zh-TW" altLang="en-US" sz="2100" b="1" dirty="0">
                <a:latin typeface="黑体"/>
                <a:ea typeface="黑体"/>
                <a:cs typeface="黑体"/>
              </a:rPr>
              <a:t>广播广告</a:t>
            </a:r>
            <a:r>
              <a:rPr lang="en-US" altLang="x-none" sz="2100" b="1" dirty="0">
                <a:latin typeface="黑体"/>
                <a:ea typeface="黑体"/>
                <a:cs typeface="黑体"/>
              </a:rPr>
              <a:t>)</a:t>
            </a:r>
          </a:p>
          <a:p>
            <a:pPr lvl="0" indent="-342900">
              <a:lnSpc>
                <a:spcPct val="12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zh-TW" altLang="en-US" sz="2100" b="1" dirty="0">
                <a:latin typeface="黑体"/>
                <a:ea typeface="黑体"/>
                <a:cs typeface="黑体"/>
              </a:rPr>
              <a:t>直接</a:t>
            </a:r>
            <a:r>
              <a:rPr lang="zh-TW" altLang="en-US" sz="2100" b="1" dirty="0">
                <a:solidFill>
                  <a:srgbClr val="FF3300"/>
                </a:solidFill>
                <a:latin typeface="黑体"/>
                <a:ea typeface="黑体"/>
                <a:cs typeface="黑体"/>
              </a:rPr>
              <a:t>跳</a:t>
            </a:r>
            <a:r>
              <a:rPr lang="zh-TW" altLang="en-US" sz="2100" b="1" dirty="0">
                <a:latin typeface="黑体"/>
                <a:ea typeface="黑体"/>
                <a:cs typeface="黑体"/>
              </a:rPr>
              <a:t>阅</a:t>
            </a:r>
            <a:r>
              <a:rPr lang="en-US" altLang="x-none" sz="2100" b="1" dirty="0">
                <a:latin typeface="黑体"/>
                <a:ea typeface="黑体"/>
                <a:cs typeface="黑体"/>
              </a:rPr>
              <a:t>(</a:t>
            </a:r>
            <a:r>
              <a:rPr lang="zh-TW" altLang="en-US" sz="2100" b="1" dirty="0">
                <a:latin typeface="黑体"/>
                <a:ea typeface="黑体"/>
                <a:cs typeface="黑体"/>
              </a:rPr>
              <a:t>报刊广告</a:t>
            </a:r>
            <a:r>
              <a:rPr lang="en-US" altLang="x-none" sz="2100" b="1" dirty="0">
                <a:latin typeface="黑体"/>
                <a:ea typeface="黑体"/>
                <a:cs typeface="黑体"/>
              </a:rPr>
              <a:t>)</a:t>
            </a:r>
          </a:p>
          <a:p>
            <a:pPr lvl="0" indent="-342900">
              <a:lnSpc>
                <a:spcPct val="12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zh-TW" altLang="en-US" sz="2100" b="1" dirty="0">
                <a:solidFill>
                  <a:srgbClr val="FF3300"/>
                </a:solidFill>
                <a:latin typeface="黑体"/>
                <a:ea typeface="黑体"/>
                <a:cs typeface="黑体"/>
              </a:rPr>
              <a:t>熟视无睹</a:t>
            </a:r>
            <a:r>
              <a:rPr lang="en-US" altLang="x-none" sz="2100" b="1" dirty="0">
                <a:latin typeface="黑体"/>
                <a:ea typeface="黑体"/>
                <a:cs typeface="黑体"/>
              </a:rPr>
              <a:t>(</a:t>
            </a:r>
            <a:r>
              <a:rPr lang="zh-TW" altLang="en-US" sz="2100" b="1" dirty="0">
                <a:latin typeface="黑体"/>
                <a:ea typeface="黑体"/>
                <a:cs typeface="黑体"/>
              </a:rPr>
              <a:t>户外广告</a:t>
            </a:r>
            <a:r>
              <a:rPr lang="en-US" altLang="x-none" sz="2100" b="1" dirty="0">
                <a:latin typeface="黑体"/>
                <a:ea typeface="黑体"/>
                <a:cs typeface="黑体"/>
              </a:rPr>
              <a:t>)</a:t>
            </a:r>
          </a:p>
          <a:p>
            <a:pPr lvl="0" indent="-342900">
              <a:lnSpc>
                <a:spcPct val="12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zh-TW" altLang="en-US" sz="2100" b="1" dirty="0">
                <a:latin typeface="黑体"/>
                <a:ea typeface="黑体"/>
                <a:cs typeface="黑体"/>
              </a:rPr>
              <a:t>安装</a:t>
            </a:r>
            <a:r>
              <a:rPr lang="zh-TW" altLang="en-US" sz="2100" b="1" dirty="0">
                <a:solidFill>
                  <a:srgbClr val="FF3300"/>
                </a:solidFill>
                <a:latin typeface="黑体"/>
                <a:ea typeface="黑体"/>
                <a:cs typeface="黑体"/>
              </a:rPr>
              <a:t>屏蔽</a:t>
            </a:r>
            <a:r>
              <a:rPr lang="zh-TW" altLang="en-US" sz="2100" b="1" dirty="0">
                <a:latin typeface="黑体"/>
                <a:ea typeface="黑体"/>
                <a:cs typeface="黑体"/>
              </a:rPr>
              <a:t>网络广告的软件</a:t>
            </a:r>
            <a:r>
              <a:rPr lang="en-US" altLang="x-none" sz="2100" b="1" dirty="0">
                <a:latin typeface="黑体"/>
                <a:ea typeface="黑体"/>
                <a:cs typeface="黑体"/>
              </a:rPr>
              <a:t>(</a:t>
            </a:r>
            <a:r>
              <a:rPr lang="zh-TW" altLang="en-US" sz="2100" b="1" dirty="0">
                <a:latin typeface="黑体"/>
                <a:ea typeface="黑体"/>
                <a:cs typeface="黑体"/>
              </a:rPr>
              <a:t>网络广告</a:t>
            </a:r>
            <a:r>
              <a:rPr lang="en-US" altLang="x-none" sz="2100" b="1" dirty="0">
                <a:latin typeface="黑体"/>
                <a:ea typeface="黑体"/>
                <a:cs typeface="黑体"/>
              </a:rPr>
              <a:t>)</a:t>
            </a:r>
          </a:p>
          <a:p>
            <a:pPr lvl="0" indent="-342900">
              <a:lnSpc>
                <a:spcPct val="120000"/>
              </a:lnSpc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x-none" sz="2100" b="1" dirty="0">
                <a:latin typeface="黑体"/>
                <a:ea typeface="黑体"/>
                <a:cs typeface="黑体"/>
              </a:rPr>
              <a:t>     </a:t>
            </a:r>
            <a:r>
              <a:rPr lang="zh-CN" altLang="en-US" sz="2100" b="1" dirty="0">
                <a:latin typeface="黑体"/>
                <a:ea typeface="黑体"/>
                <a:cs typeface="黑体"/>
              </a:rPr>
              <a:t>人们如此对待广告，为什么广告主还要斥巨资请明星，购买黄金时段、最佳版面、争做标王呢？</a:t>
            </a:r>
          </a:p>
          <a:p>
            <a:pPr lvl="0" indent="-342900">
              <a:lnSpc>
                <a:spcPct val="120000"/>
              </a:lnSpc>
              <a:buNone/>
            </a:pPr>
            <a:endParaRPr lang="zh-CN" altLang="en-US" sz="2100" b="1" dirty="0">
              <a:latin typeface="黑体"/>
              <a:ea typeface="黑体"/>
              <a:cs typeface="黑体"/>
            </a:endParaRPr>
          </a:p>
          <a:p>
            <a:pPr lvl="0" indent="-342900">
              <a:lnSpc>
                <a:spcPct val="120000"/>
              </a:lnSpc>
              <a:buNone/>
            </a:pPr>
            <a:endParaRPr lang="zh-CN" altLang="en-US" sz="2100" dirty="0">
              <a:latin typeface="黑体"/>
              <a:ea typeface="黑体"/>
              <a:cs typeface="黑体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31027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lvl="0" indent="0">
              <a:lnSpc>
                <a:spcPct val="120000"/>
              </a:lnSpc>
            </a:pPr>
            <a:r>
              <a:rPr lang="en-US" altLang="zh-CN" dirty="0" smtClean="0">
                <a:latin typeface="黑体"/>
                <a:ea typeface="黑体"/>
                <a:cs typeface="黑体"/>
              </a:rPr>
              <a:t/>
            </a:r>
            <a:br>
              <a:rPr lang="en-US" altLang="zh-CN" dirty="0" smtClean="0">
                <a:latin typeface="黑体"/>
                <a:ea typeface="黑体"/>
                <a:cs typeface="黑体"/>
              </a:rPr>
            </a:br>
            <a:r>
              <a:rPr lang="en-US" altLang="zh-CN" dirty="0">
                <a:latin typeface="黑体"/>
                <a:ea typeface="黑体"/>
                <a:cs typeface="黑体"/>
              </a:rPr>
              <a:t/>
            </a:r>
            <a:br>
              <a:rPr lang="en-US" altLang="zh-CN" dirty="0">
                <a:latin typeface="黑体"/>
                <a:ea typeface="黑体"/>
                <a:cs typeface="黑体"/>
              </a:rPr>
            </a:br>
            <a:r>
              <a:rPr lang="zh-CN" altLang="zh-CN" dirty="0" smtClean="0">
                <a:latin typeface="黑体"/>
                <a:ea typeface="黑体"/>
                <a:cs typeface="黑体"/>
              </a:rPr>
              <a:t> </a:t>
            </a:r>
            <a:r>
              <a:rPr lang="zh-CN" altLang="en-US" dirty="0" smtClean="0">
                <a:latin typeface="黑体"/>
                <a:ea typeface="黑体"/>
                <a:cs typeface="黑体"/>
              </a:rPr>
              <a:t> </a:t>
            </a:r>
            <a:endParaRPr lang="zh-CN" altLang="en-US" dirty="0">
              <a:latin typeface="黑体"/>
              <a:ea typeface="黑体"/>
              <a:cs typeface="黑体"/>
            </a:endParaRPr>
          </a:p>
        </p:txBody>
      </p:sp>
      <p:pic>
        <p:nvPicPr>
          <p:cNvPr id="10244" name="图片 1" descr="Img4442610_x_副本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9502"/>
            <a:ext cx="7992888" cy="373022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267269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lvl="0" indent="0">
              <a:lnSpc>
                <a:spcPct val="120000"/>
              </a:lnSpc>
            </a:pPr>
            <a:endParaRPr dirty="0">
              <a:latin typeface="黑体"/>
              <a:ea typeface="黑体"/>
              <a:cs typeface="黑体"/>
            </a:endParaRPr>
          </a:p>
        </p:txBody>
      </p:sp>
      <p:sp>
        <p:nvSpPr>
          <p:cNvPr id="11267" name="矩形 267270"/>
          <p:cNvSpPr/>
          <p:nvPr/>
        </p:nvSpPr>
        <p:spPr>
          <a:xfrm>
            <a:off x="2033905" y="1924050"/>
            <a:ext cx="5604510" cy="269612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>
              <a:lnSpc>
                <a:spcPct val="120000"/>
              </a:lnSpc>
            </a:pPr>
            <a:r>
              <a:rPr lang="en-US" altLang="x-none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rPr>
              <a:t>       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rPr>
              <a:t>产品不做广告，就如同在黑暗中向情人抛媚眼。</a:t>
            </a:r>
          </a:p>
          <a:p>
            <a:pPr lvl="0" indent="0"/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lvl="0" indent="0"/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lvl="0" indent="0"/>
            <a:r>
              <a:rPr lang="zh-CN" altLang="en-US" sz="135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       </a:t>
            </a:r>
            <a:r>
              <a:rPr lang="zh-CN" altLang="en-US" sz="1350" dirty="0" smtClean="0">
                <a:latin typeface="Times New Roman" panose="02020603050405020304" pitchFamily="18" charset="0"/>
              </a:rPr>
              <a:t>—</a:t>
            </a:r>
            <a:r>
              <a:rPr lang="zh-CN" altLang="en-US" sz="1350" dirty="0">
                <a:latin typeface="Times New Roman" panose="02020603050405020304" pitchFamily="18" charset="0"/>
              </a:rPr>
              <a:t>—</a:t>
            </a:r>
            <a:r>
              <a:rPr lang="zh-CN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大卫</a:t>
            </a:r>
            <a:r>
              <a:rPr lang="en-US" altLang="x-none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·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奥格威（当代广告学之父）</a:t>
            </a:r>
          </a:p>
          <a:p>
            <a:pPr lvl="0" indent="0">
              <a:spcBef>
                <a:spcPct val="5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endParaRPr lang="zh-CN" altLang="en-US" sz="2000" b="1" dirty="0">
              <a:solidFill>
                <a:schemeClr val="tx1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9" name="标题 395268"/>
          <p:cNvSpPr>
            <a:spLocks noGrp="1"/>
          </p:cNvSpPr>
          <p:nvPr>
            <p:ph type="title"/>
          </p:nvPr>
        </p:nvSpPr>
        <p:spPr>
          <a:xfrm>
            <a:off x="642938" y="0"/>
            <a:ext cx="7886700" cy="993775"/>
          </a:xfrm>
        </p:spPr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sz="3600" dirty="0">
                <a:latin typeface="黑体"/>
                <a:ea typeface="黑体"/>
                <a:cs typeface="黑体"/>
              </a:rPr>
              <a:t>广告含义</a:t>
            </a:r>
          </a:p>
        </p:txBody>
      </p:sp>
      <p:sp>
        <p:nvSpPr>
          <p:cNvPr id="395270" name="内容占位符 395269"/>
          <p:cNvSpPr>
            <a:spLocks noGrp="1"/>
          </p:cNvSpPr>
          <p:nvPr>
            <p:ph idx="1"/>
          </p:nvPr>
        </p:nvSpPr>
        <p:spPr>
          <a:xfrm>
            <a:off x="785813" y="1000125"/>
            <a:ext cx="7772400" cy="12573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hlink"/>
                </a:solidFill>
                <a:latin typeface="黑体"/>
                <a:ea typeface="黑体"/>
                <a:cs typeface="黑体"/>
              </a:rPr>
              <a:t>广告</a:t>
            </a:r>
            <a:r>
              <a:rPr lang="zh-CN" altLang="en-US" dirty="0">
                <a:latin typeface="黑体"/>
                <a:ea typeface="黑体"/>
                <a:cs typeface="黑体"/>
              </a:rPr>
              <a:t>是广告主以促进销售为目的，付出一定的费用，通过特定的媒体传播商品或劳务等有关经济信息的大众传播活动。</a:t>
            </a:r>
          </a:p>
        </p:txBody>
      </p:sp>
      <p:grpSp>
        <p:nvGrpSpPr>
          <p:cNvPr id="2" name="组合 395290"/>
          <p:cNvGrpSpPr/>
          <p:nvPr/>
        </p:nvGrpSpPr>
        <p:grpSpPr>
          <a:xfrm>
            <a:off x="1828800" y="2536825"/>
            <a:ext cx="3733800" cy="1539875"/>
            <a:chOff x="1584" y="2169"/>
            <a:chExt cx="2352" cy="1294"/>
          </a:xfrm>
        </p:grpSpPr>
        <p:sp>
          <p:nvSpPr>
            <p:cNvPr id="50188" name="文本框 395270"/>
            <p:cNvSpPr txBox="1"/>
            <p:nvPr/>
          </p:nvSpPr>
          <p:spPr>
            <a:xfrm>
              <a:off x="1584" y="2592"/>
              <a:ext cx="1056" cy="4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zh-CN" altLang="en-US" sz="2800" dirty="0">
                  <a:latin typeface="Tahoma" panose="020B0604030504040204" pitchFamily="34" charset="0"/>
                  <a:ea typeface="宋体" panose="02010600030101010101" pitchFamily="2" charset="-122"/>
                </a:rPr>
                <a:t>广告要素</a:t>
              </a:r>
            </a:p>
          </p:txBody>
        </p:sp>
        <p:sp>
          <p:nvSpPr>
            <p:cNvPr id="50189" name="左大括号 395271"/>
            <p:cNvSpPr/>
            <p:nvPr/>
          </p:nvSpPr>
          <p:spPr>
            <a:xfrm>
              <a:off x="2688" y="2265"/>
              <a:ext cx="144" cy="999"/>
            </a:xfrm>
            <a:prstGeom prst="leftBrace">
              <a:avLst>
                <a:gd name="adj1" fmla="val 57780"/>
                <a:gd name="adj2" fmla="val 50000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0190" name="文本框 395272"/>
            <p:cNvSpPr txBox="1"/>
            <p:nvPr/>
          </p:nvSpPr>
          <p:spPr>
            <a:xfrm>
              <a:off x="2928" y="2169"/>
              <a:ext cx="912" cy="4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zh-CN" altLang="en-US" sz="2800" dirty="0">
                  <a:latin typeface="Tahoma" panose="020B0604030504040204" pitchFamily="34" charset="0"/>
                  <a:ea typeface="宋体" panose="02010600030101010101" pitchFamily="2" charset="-122"/>
                </a:rPr>
                <a:t>广告主</a:t>
              </a:r>
            </a:p>
          </p:txBody>
        </p:sp>
        <p:sp>
          <p:nvSpPr>
            <p:cNvPr id="50191" name="文本框 395273"/>
            <p:cNvSpPr txBox="1"/>
            <p:nvPr/>
          </p:nvSpPr>
          <p:spPr>
            <a:xfrm>
              <a:off x="2880" y="2448"/>
              <a:ext cx="1056" cy="4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</a:pPr>
              <a:r>
                <a:rPr lang="zh-CN" altLang="en-US" sz="2800" dirty="0">
                  <a:latin typeface="Tahoma" panose="020B0604030504040204" pitchFamily="34" charset="0"/>
                  <a:ea typeface="宋体" panose="02010600030101010101" pitchFamily="2" charset="-122"/>
                </a:rPr>
                <a:t>广告费用</a:t>
              </a:r>
            </a:p>
          </p:txBody>
        </p:sp>
        <p:sp>
          <p:nvSpPr>
            <p:cNvPr id="50192" name="文本框 395274"/>
            <p:cNvSpPr txBox="1"/>
            <p:nvPr/>
          </p:nvSpPr>
          <p:spPr>
            <a:xfrm>
              <a:off x="2880" y="2736"/>
              <a:ext cx="1056" cy="4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</a:pPr>
              <a:r>
                <a:rPr lang="zh-CN" altLang="en-US" sz="2800" dirty="0">
                  <a:latin typeface="Tahoma" panose="020B0604030504040204" pitchFamily="34" charset="0"/>
                  <a:ea typeface="宋体" panose="02010600030101010101" pitchFamily="2" charset="-122"/>
                </a:rPr>
                <a:t>广告媒体</a:t>
              </a:r>
            </a:p>
          </p:txBody>
        </p:sp>
        <p:sp>
          <p:nvSpPr>
            <p:cNvPr id="50193" name="文本框 395275"/>
            <p:cNvSpPr txBox="1"/>
            <p:nvPr/>
          </p:nvSpPr>
          <p:spPr>
            <a:xfrm>
              <a:off x="2880" y="3024"/>
              <a:ext cx="1056" cy="4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zh-CN" altLang="en-US" sz="2800" dirty="0">
                  <a:latin typeface="Tahoma" panose="020B0604030504040204" pitchFamily="34" charset="0"/>
                  <a:ea typeface="宋体" panose="02010600030101010101" pitchFamily="2" charset="-122"/>
                </a:rPr>
                <a:t>广告信息</a:t>
              </a:r>
            </a:p>
          </p:txBody>
        </p:sp>
      </p:grpSp>
      <p:sp>
        <p:nvSpPr>
          <p:cNvPr id="395279" name="文本框 395278" descr="羊皮纸"/>
          <p:cNvSpPr txBox="1"/>
          <p:nvPr/>
        </p:nvSpPr>
        <p:spPr>
          <a:xfrm>
            <a:off x="6858000" y="4114800"/>
            <a:ext cx="1676400" cy="523875"/>
          </a:xfrm>
          <a:prstGeom prst="rect">
            <a:avLst/>
          </a:prstGeom>
          <a:blipFill rotWithShape="1">
            <a:blip r:embed="rId5"/>
          </a:blipFill>
          <a:ln w="9525">
            <a:noFill/>
          </a:ln>
          <a:effectLst>
            <a:prstShdw prst="shdw17" dist="17961" dir="2699999">
              <a:srgbClr val="99997A"/>
            </a:prstShdw>
          </a:effectLst>
        </p:spPr>
        <p:txBody>
          <a:bodyPr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zh-CN" altLang="en-US" sz="2800" dirty="0">
                <a:latin typeface="Tahoma" panose="020B0604030504040204" pitchFamily="34" charset="0"/>
                <a:ea typeface="宋体" panose="02010600030101010101" pitchFamily="2" charset="-122"/>
              </a:rPr>
              <a:t>刺激需求</a:t>
            </a:r>
          </a:p>
        </p:txBody>
      </p:sp>
      <p:sp>
        <p:nvSpPr>
          <p:cNvPr id="395283" name="文本框 395282" descr="羊皮纸"/>
          <p:cNvSpPr txBox="1"/>
          <p:nvPr/>
        </p:nvSpPr>
        <p:spPr>
          <a:xfrm>
            <a:off x="3733800" y="4114800"/>
            <a:ext cx="1676400" cy="523875"/>
          </a:xfrm>
          <a:prstGeom prst="rect">
            <a:avLst/>
          </a:prstGeom>
          <a:blipFill rotWithShape="1">
            <a:blip r:embed="rId5"/>
          </a:blipFill>
          <a:ln w="9525">
            <a:noFill/>
          </a:ln>
          <a:effectLst>
            <a:prstShdw prst="shdw17" dist="17961" dir="2699999">
              <a:srgbClr val="99997A"/>
            </a:prstShdw>
          </a:effectLst>
        </p:spPr>
        <p:txBody>
          <a:bodyPr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zh-CN" altLang="en-US" sz="2800" dirty="0">
                <a:latin typeface="Tahoma" panose="020B0604030504040204" pitchFamily="34" charset="0"/>
                <a:ea typeface="宋体" panose="02010600030101010101" pitchFamily="2" charset="-122"/>
              </a:rPr>
              <a:t>占用媒介</a:t>
            </a:r>
          </a:p>
        </p:txBody>
      </p:sp>
      <p:sp>
        <p:nvSpPr>
          <p:cNvPr id="395284" name="文本框 395283" descr="羊皮纸"/>
          <p:cNvSpPr txBox="1"/>
          <p:nvPr/>
        </p:nvSpPr>
        <p:spPr>
          <a:xfrm>
            <a:off x="609600" y="4114800"/>
            <a:ext cx="1676400" cy="523875"/>
          </a:xfrm>
          <a:prstGeom prst="rect">
            <a:avLst/>
          </a:prstGeom>
          <a:blipFill rotWithShape="1">
            <a:blip r:embed="rId5"/>
          </a:blipFill>
          <a:ln w="9525">
            <a:noFill/>
          </a:ln>
          <a:effectLst>
            <a:prstShdw prst="shdw17" dist="17961" dir="2699999">
              <a:srgbClr val="99997A"/>
            </a:prstShdw>
          </a:effectLst>
        </p:spPr>
        <p:txBody>
          <a:bodyPr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zh-CN" altLang="en-US" sz="2800" dirty="0">
                <a:latin typeface="Tahoma" panose="020B0604030504040204" pitchFamily="34" charset="0"/>
                <a:ea typeface="宋体" panose="02010600030101010101" pitchFamily="2" charset="-122"/>
              </a:rPr>
              <a:t>广告主</a:t>
            </a:r>
          </a:p>
        </p:txBody>
      </p:sp>
      <p:sp>
        <p:nvSpPr>
          <p:cNvPr id="395285" name="文本框 395284"/>
          <p:cNvSpPr txBox="1"/>
          <p:nvPr/>
        </p:nvSpPr>
        <p:spPr>
          <a:xfrm>
            <a:off x="2514600" y="3943350"/>
            <a:ext cx="838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zh-CN" altLang="en-US" sz="2400" dirty="0">
                <a:latin typeface="Tahoma" panose="020B0604030504040204" pitchFamily="34" charset="0"/>
                <a:ea typeface="宋体" panose="02010600030101010101" pitchFamily="2" charset="-122"/>
              </a:rPr>
              <a:t>付费</a:t>
            </a:r>
          </a:p>
        </p:txBody>
      </p:sp>
      <p:sp>
        <p:nvSpPr>
          <p:cNvPr id="395286" name="文本框 395285"/>
          <p:cNvSpPr txBox="1"/>
          <p:nvPr/>
        </p:nvSpPr>
        <p:spPr>
          <a:xfrm>
            <a:off x="5410200" y="3943350"/>
            <a:ext cx="15240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zh-CN" altLang="en-US" sz="2400" dirty="0">
                <a:latin typeface="Tahoma" panose="020B0604030504040204" pitchFamily="34" charset="0"/>
                <a:ea typeface="宋体" panose="02010600030101010101" pitchFamily="2" charset="-122"/>
              </a:rPr>
              <a:t>发布信息</a:t>
            </a:r>
          </a:p>
        </p:txBody>
      </p:sp>
      <p:sp>
        <p:nvSpPr>
          <p:cNvPr id="395287" name="直接连接符 395286"/>
          <p:cNvSpPr/>
          <p:nvPr/>
        </p:nvSpPr>
        <p:spPr>
          <a:xfrm>
            <a:off x="5410200" y="4343400"/>
            <a:ext cx="1447800" cy="0"/>
          </a:xfrm>
          <a:prstGeom prst="line">
            <a:avLst/>
          </a:prstGeom>
          <a:ln w="76200" cap="flat" cmpd="sng">
            <a:solidFill>
              <a:srgbClr val="33CC33"/>
            </a:solidFill>
            <a:prstDash val="solid"/>
            <a:headEnd type="none" w="sm" len="sm"/>
            <a:tailEnd type="triangle" w="sm" len="sm"/>
          </a:ln>
        </p:spPr>
      </p:sp>
      <p:sp>
        <p:nvSpPr>
          <p:cNvPr id="395289" name="直接连接符 395288"/>
          <p:cNvSpPr/>
          <p:nvPr/>
        </p:nvSpPr>
        <p:spPr>
          <a:xfrm>
            <a:off x="2286000" y="4343400"/>
            <a:ext cx="1447800" cy="0"/>
          </a:xfrm>
          <a:prstGeom prst="line">
            <a:avLst/>
          </a:prstGeom>
          <a:ln w="76200" cap="flat" cmpd="sng">
            <a:solidFill>
              <a:srgbClr val="33CC33"/>
            </a:solidFill>
            <a:prstDash val="solid"/>
            <a:headEnd type="none" w="sm" len="sm"/>
            <a:tailEnd type="triangle" w="sm" len="sm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95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95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5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5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5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5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95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5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5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5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5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95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69" grpId="0"/>
      <p:bldP spid="395270" grpId="0" build="p"/>
      <p:bldP spid="395279" grpId="0" animBg="1"/>
      <p:bldP spid="395283" grpId="0" animBg="1"/>
      <p:bldP spid="395284" grpId="0" animBg="1"/>
      <p:bldP spid="395285" grpId="0"/>
      <p:bldP spid="39528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标题 397317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根据广告的内容和目的划分</a:t>
            </a:r>
          </a:p>
        </p:txBody>
      </p:sp>
      <p:sp>
        <p:nvSpPr>
          <p:cNvPr id="3076" name="矩形 397315"/>
          <p:cNvSpPr/>
          <p:nvPr/>
        </p:nvSpPr>
        <p:spPr>
          <a:xfrm>
            <a:off x="2133600" y="178593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3074" name="对象 397316"/>
          <p:cNvGraphicFramePr/>
          <p:nvPr/>
        </p:nvGraphicFramePr>
        <p:xfrm>
          <a:off x="590233" y="1268413"/>
          <a:ext cx="7924800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r:id="rId3" imgW="3562985" imgH="2096135" progId="OrgPlusWOPX.4">
                  <p:embed/>
                </p:oleObj>
              </mc:Choice>
              <mc:Fallback>
                <p:oleObj r:id="rId3" imgW="3562985" imgH="2096135" progId="OrgPlusWOPX.4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0233" y="1268413"/>
                        <a:ext cx="7924800" cy="3143250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标题 232449"/>
          <p:cNvSpPr>
            <a:spLocks noGrp="1"/>
          </p:cNvSpPr>
          <p:nvPr>
            <p:ph type="title"/>
          </p:nvPr>
        </p:nvSpPr>
        <p:spPr>
          <a:xfrm>
            <a:off x="628650" y="-75247"/>
            <a:ext cx="7886700" cy="993775"/>
          </a:xfrm>
        </p:spPr>
        <p:txBody>
          <a:bodyPr anchor="b"/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黑体"/>
                <a:ea typeface="黑体"/>
                <a:cs typeface="黑体"/>
              </a:rPr>
              <a:t>商品的广告</a:t>
            </a:r>
          </a:p>
        </p:txBody>
      </p:sp>
      <p:pic>
        <p:nvPicPr>
          <p:cNvPr id="232452" name="图片 232451" descr="宝洁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010" y="918845"/>
            <a:ext cx="6457950" cy="4238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892" name="图片 1061891" descr="农夫山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560" y="-23495"/>
            <a:ext cx="3621881" cy="500419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4" name="图片 1024003" descr="KFC油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906" y="208360"/>
            <a:ext cx="3169444" cy="49351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572" name="图片 749571" descr="汰渍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246380"/>
            <a:ext cx="3197860" cy="4754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9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9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jieshuil">
            <a:hlinkClick r:id="rId2"/>
          </p:cNvPr>
          <p:cNvPicPr>
            <a:picLocks noGrp="1" noChangeAspect="1"/>
          </p:cNvPicPr>
          <p:nvPr>
            <p:ph type="title"/>
          </p:nvPr>
        </p:nvPicPr>
        <p:blipFill>
          <a:blip r:embed="rId3"/>
          <a:stretch>
            <a:fillRect/>
          </a:stretch>
        </p:blipFill>
        <p:spPr>
          <a:xfrm>
            <a:off x="628015" y="1383665"/>
            <a:ext cx="7526020" cy="3241040"/>
          </a:xfrm>
        </p:spPr>
      </p:pic>
      <p:sp>
        <p:nvSpPr>
          <p:cNvPr id="20484" name="Text Box 4"/>
          <p:cNvSpPr txBox="1"/>
          <p:nvPr/>
        </p:nvSpPr>
        <p:spPr>
          <a:xfrm>
            <a:off x="805815" y="375285"/>
            <a:ext cx="4577715" cy="762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>
              <a:spcBef>
                <a:spcPct val="50000"/>
              </a:spcBef>
            </a:pPr>
            <a:r>
              <a:rPr kumimoji="1" lang="zh-CN" altLang="en-US" sz="4400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公益广告1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38093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一、促销的含义</a:t>
            </a:r>
          </a:p>
        </p:txBody>
      </p:sp>
      <p:sp>
        <p:nvSpPr>
          <p:cNvPr id="380933" name="内容占位符 380932"/>
          <p:cNvSpPr>
            <a:spLocks noGrp="1"/>
          </p:cNvSpPr>
          <p:nvPr>
            <p:ph idx="1"/>
          </p:nvPr>
        </p:nvSpPr>
        <p:spPr>
          <a:xfrm>
            <a:off x="827405" y="1336040"/>
            <a:ext cx="7308850" cy="324231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hlink"/>
                </a:solidFill>
                <a:latin typeface="黑体"/>
                <a:ea typeface="黑体"/>
                <a:cs typeface="黑体"/>
              </a:rPr>
              <a:t>促销</a:t>
            </a:r>
            <a:r>
              <a:rPr lang="zh-CN" altLang="en-US" sz="2000" dirty="0">
                <a:latin typeface="黑体"/>
                <a:ea typeface="黑体"/>
                <a:cs typeface="黑体"/>
              </a:rPr>
              <a:t>（</a:t>
            </a:r>
            <a:r>
              <a:rPr lang="en-US" altLang="zh-CN" sz="2000" dirty="0">
                <a:latin typeface="黑体"/>
                <a:ea typeface="黑体"/>
                <a:cs typeface="黑体"/>
              </a:rPr>
              <a:t>Promotion</a:t>
            </a:r>
            <a:r>
              <a:rPr lang="zh-CN" altLang="en-US" sz="2000" dirty="0">
                <a:latin typeface="黑体"/>
                <a:ea typeface="黑体"/>
                <a:cs typeface="黑体"/>
              </a:rPr>
              <a:t>）是企业通过人员和非人员的方式，沟通企业与消费者之间的信息，引发、刺激消费者的消费欲望和兴趣，使其产生购买行为的活动。</a:t>
            </a: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促销的含义</a:t>
            </a:r>
          </a:p>
          <a:p>
            <a:pPr lvl="1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促销的核心是</a:t>
            </a:r>
            <a:r>
              <a:rPr lang="zh-CN" altLang="en-US" sz="2000" b="1" dirty="0">
                <a:solidFill>
                  <a:schemeClr val="hlink"/>
                </a:solidFill>
                <a:latin typeface="黑体"/>
                <a:ea typeface="黑体"/>
                <a:cs typeface="黑体"/>
              </a:rPr>
              <a:t>沟通信息</a:t>
            </a:r>
            <a:r>
              <a:rPr lang="zh-CN" altLang="en-US" sz="2000" dirty="0">
                <a:latin typeface="黑体"/>
                <a:ea typeface="黑体"/>
                <a:cs typeface="黑体"/>
              </a:rPr>
              <a:t>。</a:t>
            </a:r>
          </a:p>
          <a:p>
            <a:pPr lvl="1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促销的目的是</a:t>
            </a:r>
            <a:r>
              <a:rPr lang="zh-CN" altLang="en-US" sz="2000" b="1" dirty="0">
                <a:solidFill>
                  <a:schemeClr val="hlink"/>
                </a:solidFill>
                <a:latin typeface="黑体"/>
                <a:ea typeface="黑体"/>
                <a:cs typeface="黑体"/>
              </a:rPr>
              <a:t>引发</a:t>
            </a:r>
            <a:r>
              <a:rPr lang="zh-CN" altLang="en-US" sz="2000" dirty="0">
                <a:latin typeface="黑体"/>
                <a:ea typeface="黑体"/>
                <a:cs typeface="黑体"/>
              </a:rPr>
              <a:t>、</a:t>
            </a:r>
            <a:r>
              <a:rPr lang="zh-CN" altLang="en-US" sz="2000" b="1" dirty="0">
                <a:solidFill>
                  <a:schemeClr val="hlink"/>
                </a:solidFill>
                <a:latin typeface="黑体"/>
                <a:ea typeface="黑体"/>
                <a:cs typeface="黑体"/>
              </a:rPr>
              <a:t>刺激</a:t>
            </a:r>
            <a:r>
              <a:rPr lang="zh-CN" altLang="en-US" sz="2000" dirty="0">
                <a:latin typeface="黑体"/>
                <a:ea typeface="黑体"/>
                <a:cs typeface="黑体"/>
              </a:rPr>
              <a:t>消费者产生购买行为。</a:t>
            </a:r>
          </a:p>
          <a:p>
            <a:pPr lvl="1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促销的方式有</a:t>
            </a:r>
            <a:r>
              <a:rPr lang="zh-CN" altLang="en-US" sz="2000" b="1" dirty="0">
                <a:solidFill>
                  <a:schemeClr val="hlink"/>
                </a:solidFill>
                <a:latin typeface="黑体"/>
                <a:ea typeface="黑体"/>
                <a:cs typeface="黑体"/>
              </a:rPr>
              <a:t>人员</a:t>
            </a:r>
            <a:r>
              <a:rPr lang="zh-CN" altLang="en-US" sz="2000" dirty="0">
                <a:latin typeface="黑体"/>
                <a:ea typeface="黑体"/>
                <a:cs typeface="黑体"/>
              </a:rPr>
              <a:t>促销和</a:t>
            </a:r>
            <a:r>
              <a:rPr lang="zh-CN" altLang="en-US" sz="2000" b="1" dirty="0">
                <a:solidFill>
                  <a:schemeClr val="hlink"/>
                </a:solidFill>
                <a:latin typeface="黑体"/>
                <a:ea typeface="黑体"/>
                <a:cs typeface="黑体"/>
              </a:rPr>
              <a:t>非人员</a:t>
            </a:r>
            <a:r>
              <a:rPr lang="zh-CN" altLang="en-US" sz="2000" dirty="0">
                <a:latin typeface="黑体"/>
                <a:ea typeface="黑体"/>
                <a:cs typeface="黑体"/>
              </a:rPr>
              <a:t>促销两大类。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80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80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80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80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80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 wrap="square" anchor="b"/>
          <a:lstStyle/>
          <a:p>
            <a:pPr lvl="0" eaLnBrk="1" hangingPunct="1">
              <a:lnSpc>
                <a:spcPct val="120000"/>
              </a:lnSpc>
            </a:pPr>
            <a:endParaRPr lang="en-US" altLang="x-none" dirty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21507" name="Picture 3" descr="2002-12p56-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56970" y="1545590"/>
            <a:ext cx="7060565" cy="2753995"/>
          </a:xfrm>
        </p:spPr>
      </p:pic>
      <p:sp>
        <p:nvSpPr>
          <p:cNvPr id="2" name="文本框 1"/>
          <p:cNvSpPr txBox="1"/>
          <p:nvPr/>
        </p:nvSpPr>
        <p:spPr>
          <a:xfrm>
            <a:off x="899592" y="55552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公益广告</a:t>
            </a:r>
            <a:r>
              <a:rPr lang="en-US" altLang="x-none" sz="3600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2</a:t>
            </a:r>
            <a:endParaRPr kumimoji="1"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 wrap="square" anchor="b"/>
          <a:lstStyle/>
          <a:p>
            <a:pPr lvl="0" eaLnBrk="1" hangingPunct="1">
              <a:lnSpc>
                <a:spcPct val="120000"/>
              </a:lnSpc>
            </a:pPr>
            <a:endParaRPr>
              <a:latin typeface="黑体"/>
              <a:ea typeface="黑体"/>
              <a:cs typeface="黑体"/>
            </a:endParaRPr>
          </a:p>
        </p:txBody>
      </p:sp>
      <p:graphicFrame>
        <p:nvGraphicFramePr>
          <p:cNvPr id="22531" name="Object 3"/>
          <p:cNvGraphicFramePr>
            <a:graphicFrameLocks noGrp="1"/>
          </p:cNvGraphicFramePr>
          <p:nvPr>
            <p:ph idx="4294967295"/>
          </p:nvPr>
        </p:nvGraphicFramePr>
        <p:xfrm>
          <a:off x="1385888" y="573881"/>
          <a:ext cx="3509963" cy="4050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r:id="rId3" imgW="4248150" imgH="5715000" progId="PBrush">
                  <p:embed/>
                </p:oleObj>
              </mc:Choice>
              <mc:Fallback>
                <p:oleObj r:id="rId3" imgW="4248150" imgH="5715000" progId="PBrush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5888" y="573881"/>
                        <a:ext cx="3509963" cy="4050506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Rectangle 4"/>
          <p:cNvSpPr/>
          <p:nvPr/>
        </p:nvSpPr>
        <p:spPr>
          <a:xfrm>
            <a:off x="5328047" y="1924050"/>
            <a:ext cx="2268140" cy="17373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27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美国前商业部部长亲自做号召国民多喝牛奶的广告</a:t>
            </a:r>
          </a:p>
        </p:txBody>
      </p:sp>
      <p:sp>
        <p:nvSpPr>
          <p:cNvPr id="22533" name="Text Box 5"/>
          <p:cNvSpPr txBox="1"/>
          <p:nvPr/>
        </p:nvSpPr>
        <p:spPr>
          <a:xfrm>
            <a:off x="5328285" y="763905"/>
            <a:ext cx="3201035" cy="762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>
              <a:spcBef>
                <a:spcPct val="50000"/>
              </a:spcBef>
            </a:pPr>
            <a:r>
              <a:rPr kumimoji="1" lang="en-US" altLang="x-none" sz="4400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公益广告3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/>
          <p:nvPr/>
        </p:nvSpPr>
        <p:spPr>
          <a:xfrm>
            <a:off x="1097280" y="1074420"/>
            <a:ext cx="7105015" cy="762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>
              <a:spcBef>
                <a:spcPct val="50000"/>
              </a:spcBef>
            </a:pPr>
            <a:r>
              <a:rPr kumimoji="1" lang="zh-CN" altLang="en-US" sz="4400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公益广告</a:t>
            </a:r>
            <a:r>
              <a:rPr kumimoji="1" lang="en-US" altLang="zh-CN" sz="4400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4</a:t>
            </a:r>
            <a:r>
              <a:rPr kumimoji="1" lang="zh-CN" altLang="en-US" sz="4400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</a:rPr>
              <a:t>（请看视频十）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标题 398340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根据广告传播的区域来划分</a:t>
            </a:r>
          </a:p>
        </p:txBody>
      </p:sp>
      <p:sp>
        <p:nvSpPr>
          <p:cNvPr id="51203" name="文本占位符 398341"/>
          <p:cNvSpPr>
            <a:spLocks noGrp="1"/>
          </p:cNvSpPr>
          <p:nvPr>
            <p:ph idx="1"/>
          </p:nvPr>
        </p:nvSpPr>
        <p:spPr>
          <a:xfrm>
            <a:off x="827088" y="1492250"/>
            <a:ext cx="7772400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全国性广告</a:t>
            </a: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地区性广告</a:t>
            </a:r>
          </a:p>
        </p:txBody>
      </p:sp>
      <p:pic>
        <p:nvPicPr>
          <p:cNvPr id="51204" name="图片 398339" descr="0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820863"/>
            <a:ext cx="4876800" cy="25225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标题 39936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根据广告媒体的形式</a:t>
            </a:r>
          </a:p>
        </p:txBody>
      </p:sp>
      <p:sp>
        <p:nvSpPr>
          <p:cNvPr id="4100" name="矩形 399362"/>
          <p:cNvSpPr/>
          <p:nvPr/>
        </p:nvSpPr>
        <p:spPr>
          <a:xfrm>
            <a:off x="2057400" y="19065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4098" name="对象 399363"/>
          <p:cNvGraphicFramePr/>
          <p:nvPr/>
        </p:nvGraphicFramePr>
        <p:xfrm>
          <a:off x="685800" y="1600200"/>
          <a:ext cx="7848600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r:id="rId3" imgW="4305300" imgH="1514475" progId="OrgPlusWOPX.4">
                  <p:embed/>
                </p:oleObj>
              </mc:Choice>
              <mc:Fallback>
                <p:oleObj r:id="rId3" imgW="4305300" imgH="1514475" progId="OrgPlusWOPX.4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1600200"/>
                        <a:ext cx="7848600" cy="2686050"/>
                      </a:xfrm>
                      <a:prstGeom prst="rect">
                        <a:avLst/>
                      </a:prstGeom>
                      <a:solidFill>
                        <a:srgbClr val="666699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内容占位符 2150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347614"/>
            <a:ext cx="7406640" cy="3053239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22529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20000"/>
              </a:lnSpc>
            </a:pPr>
            <a:endParaRPr>
              <a:latin typeface="黑体"/>
              <a:ea typeface="黑体"/>
              <a:cs typeface="黑体"/>
            </a:endParaRPr>
          </a:p>
        </p:txBody>
      </p:sp>
      <p:pic>
        <p:nvPicPr>
          <p:cNvPr id="22531" name="内容占位符 2253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75590"/>
            <a:ext cx="7672705" cy="439674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780" name="图片 971779" descr="黑尔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45" y="114300"/>
            <a:ext cx="7289800" cy="502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4" name="文本占位符 762883" descr="广告"/>
          <p:cNvPicPr>
            <a:picLocks noGrp="1" noChangeAspect="1"/>
          </p:cNvPicPr>
          <p:nvPr>
            <p:ph type="body" idx="1"/>
          </p:nvPr>
        </p:nvPicPr>
        <p:blipFill>
          <a:blip r:embed="rId2"/>
          <a:stretch>
            <a:fillRect/>
          </a:stretch>
        </p:blipFill>
        <p:spPr>
          <a:xfrm>
            <a:off x="857250" y="175022"/>
            <a:ext cx="7143750" cy="49684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标题 582657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latin typeface="黑体"/>
                <a:ea typeface="黑体"/>
                <a:cs typeface="黑体"/>
              </a:rPr>
              <a:t>提高报纸广告的注目率</a:t>
            </a:r>
          </a:p>
        </p:txBody>
      </p:sp>
      <p:sp>
        <p:nvSpPr>
          <p:cNvPr id="582659" name="文本占位符 582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黑体"/>
                <a:ea typeface="黑体"/>
                <a:cs typeface="黑体"/>
              </a:rPr>
              <a:t>注目率指接触报纸广告的人数与阅读报纸的人数的比率。</a:t>
            </a:r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黑体"/>
                <a:ea typeface="黑体"/>
                <a:cs typeface="黑体"/>
              </a:rPr>
              <a:t>1、版面大小的安排</a:t>
            </a:r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黑体"/>
                <a:ea typeface="黑体"/>
                <a:cs typeface="黑体"/>
              </a:rPr>
              <a:t>2、版面位置的选择</a:t>
            </a:r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黑体"/>
                <a:ea typeface="黑体"/>
                <a:cs typeface="黑体"/>
              </a:rPr>
              <a:t>3、注意研究读者的阅读方式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2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2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2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2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2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2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5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矩形 100353"/>
          <p:cNvSpPr/>
          <p:nvPr/>
        </p:nvSpPr>
        <p:spPr>
          <a:xfrm>
            <a:off x="1428750" y="171450"/>
            <a:ext cx="2757488" cy="628650"/>
          </a:xfrm>
          <a:prstGeom prst="rect">
            <a:avLst/>
          </a:prstGeom>
          <a:noFill/>
          <a:ln w="9525">
            <a:noFill/>
          </a:ln>
        </p:spPr>
        <p:txBody>
          <a:bodyPr lIns="69056" tIns="34528" rIns="69056" bIns="34528" anchor="ctr"/>
          <a:lstStyle>
            <a:lvl1pPr marL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lvl="0" algn="just"/>
            <a:r>
              <a:rPr lang="zh-CN" altLang="en-US" sz="2400" b="1" dirty="0">
                <a:solidFill>
                  <a:schemeClr val="tx1"/>
                </a:solidFill>
              </a:rPr>
              <a:t>促销的全过程</a:t>
            </a:r>
          </a:p>
        </p:txBody>
      </p:sp>
      <p:grpSp>
        <p:nvGrpSpPr>
          <p:cNvPr id="100355" name="组合 100354"/>
          <p:cNvGrpSpPr/>
          <p:nvPr/>
        </p:nvGrpSpPr>
        <p:grpSpPr>
          <a:xfrm>
            <a:off x="1739265" y="989330"/>
            <a:ext cx="5938520" cy="3908983"/>
            <a:chOff x="816" y="720"/>
            <a:chExt cx="3623" cy="3283"/>
          </a:xfrm>
        </p:grpSpPr>
        <p:sp>
          <p:nvSpPr>
            <p:cNvPr id="100356" name="文本框 100355"/>
            <p:cNvSpPr txBox="1"/>
            <p:nvPr/>
          </p:nvSpPr>
          <p:spPr>
            <a:xfrm>
              <a:off x="816" y="720"/>
              <a:ext cx="432" cy="499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lvl="0" algn="l" eaLnBrk="1" hangingPunct="1"/>
              <a:r>
                <a:rPr lang="en-US" altLang="zh-CN" sz="3300" dirty="0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Wingdings 2" panose="05020102010507070707" pitchFamily="18" charset="2"/>
                </a:rPr>
                <a:t></a:t>
              </a:r>
              <a:endParaRPr lang="en-US" altLang="zh-CN" sz="3300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0357" name="文本框 100356"/>
            <p:cNvSpPr txBox="1"/>
            <p:nvPr/>
          </p:nvSpPr>
          <p:spPr>
            <a:xfrm>
              <a:off x="1286" y="781"/>
              <a:ext cx="259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algn="l" eaLnBrk="1" hangingPunct="1"/>
              <a:endParaRPr sz="1350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0358" name="文本框 100357"/>
            <p:cNvSpPr txBox="1"/>
            <p:nvPr/>
          </p:nvSpPr>
          <p:spPr>
            <a:xfrm>
              <a:off x="1296" y="768"/>
              <a:ext cx="1450" cy="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algn="l" eaLnBrk="1" hangingPunct="1"/>
              <a:r>
                <a:rPr lang="zh-CN" altLang="en-US" b="1" dirty="0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选定目标市场和听众</a:t>
              </a:r>
              <a:endParaRPr lang="zh-CN" altLang="en-US" b="1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0359" name="直接连接符 100358"/>
            <p:cNvSpPr/>
            <p:nvPr/>
          </p:nvSpPr>
          <p:spPr>
            <a:xfrm>
              <a:off x="2784" y="1056"/>
              <a:ext cx="0" cy="192"/>
            </a:xfrm>
            <a:prstGeom prst="line">
              <a:avLst/>
            </a:prstGeom>
            <a:ln w="12700" cap="flat" cmpd="sng">
              <a:solidFill>
                <a:schemeClr val="tx2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00360" name="文本框 100359"/>
            <p:cNvSpPr txBox="1"/>
            <p:nvPr/>
          </p:nvSpPr>
          <p:spPr>
            <a:xfrm>
              <a:off x="1814" y="1200"/>
              <a:ext cx="2625" cy="30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l" eaLnBrk="1" hangingPunct="1"/>
              <a:r>
                <a:rPr lang="zh-CN" altLang="en-US" b="1" dirty="0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确定宣传的目的和期望的结果</a:t>
              </a:r>
              <a:endParaRPr lang="zh-CN" altLang="en-US" b="1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0361" name="文本框 100360"/>
            <p:cNvSpPr txBox="1"/>
            <p:nvPr/>
          </p:nvSpPr>
          <p:spPr>
            <a:xfrm>
              <a:off x="1318" y="1811"/>
              <a:ext cx="1609" cy="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algn="l" eaLnBrk="1" hangingPunct="1"/>
              <a:r>
                <a:rPr lang="zh-CN" altLang="en-US" b="1" dirty="0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hlinkClick r:id="rId2" action="ppaction://hlinksldjump"/>
                </a:rPr>
                <a:t>设计信息</a:t>
              </a:r>
              <a:r>
                <a:rPr lang="zh-CN" altLang="en-US" b="1" dirty="0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（广告词）</a:t>
              </a:r>
            </a:p>
          </p:txBody>
        </p:sp>
        <p:sp>
          <p:nvSpPr>
            <p:cNvPr id="100362" name="直接连接符 100361"/>
            <p:cNvSpPr/>
            <p:nvPr/>
          </p:nvSpPr>
          <p:spPr>
            <a:xfrm>
              <a:off x="2160" y="1536"/>
              <a:ext cx="0" cy="192"/>
            </a:xfrm>
            <a:prstGeom prst="line">
              <a:avLst/>
            </a:prstGeom>
            <a:ln w="12700" cap="flat" cmpd="sng">
              <a:solidFill>
                <a:schemeClr val="tx2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00363" name="文本框 100362"/>
            <p:cNvSpPr txBox="1"/>
            <p:nvPr/>
          </p:nvSpPr>
          <p:spPr>
            <a:xfrm>
              <a:off x="1824" y="2256"/>
              <a:ext cx="1450" cy="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algn="l" eaLnBrk="1" hangingPunct="1"/>
              <a:r>
                <a:rPr lang="zh-CN" altLang="en-US" b="1" dirty="0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选择宣传媒体和渠道</a:t>
              </a:r>
            </a:p>
          </p:txBody>
        </p:sp>
        <p:sp>
          <p:nvSpPr>
            <p:cNvPr id="100364" name="文本框 100363"/>
            <p:cNvSpPr txBox="1"/>
            <p:nvPr/>
          </p:nvSpPr>
          <p:spPr>
            <a:xfrm>
              <a:off x="2282" y="2736"/>
              <a:ext cx="1739" cy="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algn="l" eaLnBrk="1" hangingPunct="1"/>
              <a:r>
                <a:rPr lang="zh-CN" altLang="en-US" b="1" dirty="0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hlinkClick r:id="rId3" action="ppaction://hlinksldjump"/>
                </a:rPr>
                <a:t>制定整体预算和资金分配</a:t>
              </a:r>
              <a:endParaRPr lang="zh-CN" altLang="en-US" b="1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0365" name="文本框 100364"/>
            <p:cNvSpPr txBox="1"/>
            <p:nvPr/>
          </p:nvSpPr>
          <p:spPr>
            <a:xfrm>
              <a:off x="1248" y="3216"/>
              <a:ext cx="1450" cy="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algn="l" eaLnBrk="1" hangingPunct="1"/>
              <a:r>
                <a:rPr lang="en-US" altLang="zh-CN" sz="1350" b="1" dirty="0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   </a:t>
              </a:r>
              <a:r>
                <a:rPr lang="zh-CN" altLang="en-US" b="1" dirty="0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管理，协调，执行</a:t>
              </a:r>
            </a:p>
          </p:txBody>
        </p:sp>
        <p:sp>
          <p:nvSpPr>
            <p:cNvPr id="100366" name="文本框 100365"/>
            <p:cNvSpPr txBox="1"/>
            <p:nvPr/>
          </p:nvSpPr>
          <p:spPr>
            <a:xfrm>
              <a:off x="2448" y="3552"/>
              <a:ext cx="259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algn="l" eaLnBrk="1" hangingPunct="1"/>
              <a:endParaRPr sz="1350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0367" name="文本框 100366"/>
            <p:cNvSpPr txBox="1"/>
            <p:nvPr/>
          </p:nvSpPr>
          <p:spPr>
            <a:xfrm>
              <a:off x="2112" y="3696"/>
              <a:ext cx="1306" cy="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algn="l" eaLnBrk="1" hangingPunct="1"/>
              <a:r>
                <a:rPr lang="zh-CN" altLang="en-US" b="1" dirty="0">
                  <a:solidFill>
                    <a:srgbClr val="CC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监测评估宣传效果</a:t>
              </a:r>
            </a:p>
          </p:txBody>
        </p:sp>
      </p:grpSp>
      <p:sp>
        <p:nvSpPr>
          <p:cNvPr id="100368" name="直接连接符 100367"/>
          <p:cNvSpPr/>
          <p:nvPr/>
        </p:nvSpPr>
        <p:spPr>
          <a:xfrm>
            <a:off x="3731419" y="2646760"/>
            <a:ext cx="0" cy="228600"/>
          </a:xfrm>
          <a:prstGeom prst="line">
            <a:avLst/>
          </a:prstGeom>
          <a:ln w="12700" cap="flat" cmpd="sng">
            <a:solidFill>
              <a:schemeClr val="tx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0369" name="直接连接符 100368"/>
          <p:cNvSpPr/>
          <p:nvPr/>
        </p:nvSpPr>
        <p:spPr>
          <a:xfrm>
            <a:off x="5274469" y="3161110"/>
            <a:ext cx="0" cy="228600"/>
          </a:xfrm>
          <a:prstGeom prst="line">
            <a:avLst/>
          </a:prstGeom>
          <a:ln w="12700" cap="flat" cmpd="sng">
            <a:solidFill>
              <a:schemeClr val="tx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0370" name="直接连接符 100369"/>
          <p:cNvSpPr/>
          <p:nvPr/>
        </p:nvSpPr>
        <p:spPr>
          <a:xfrm>
            <a:off x="4417219" y="3732610"/>
            <a:ext cx="0" cy="228600"/>
          </a:xfrm>
          <a:prstGeom prst="line">
            <a:avLst/>
          </a:prstGeom>
          <a:ln w="9525" cap="flat" cmpd="sng">
            <a:solidFill>
              <a:schemeClr val="tx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0371" name="直接连接符 100370"/>
          <p:cNvSpPr/>
          <p:nvPr/>
        </p:nvSpPr>
        <p:spPr>
          <a:xfrm>
            <a:off x="4302919" y="4304110"/>
            <a:ext cx="0" cy="228600"/>
          </a:xfrm>
          <a:prstGeom prst="line">
            <a:avLst/>
          </a:prstGeom>
          <a:ln w="12700" cap="flat" cmpd="sng">
            <a:solidFill>
              <a:schemeClr val="tx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0377" name="动作按钮: 前进或下一项 100376">
            <a:hlinkClick r:id="rId4" action="ppaction://hlinksldjump"/>
          </p:cNvPr>
          <p:cNvSpPr/>
          <p:nvPr/>
        </p:nvSpPr>
        <p:spPr>
          <a:xfrm>
            <a:off x="7543800" y="4800600"/>
            <a:ext cx="457200" cy="342900"/>
          </a:xfrm>
          <a:prstGeom prst="actionButtonForwardNext">
            <a:avLst/>
          </a:prstGeom>
          <a:solidFill>
            <a:schemeClr val="accent1"/>
          </a:solidFill>
          <a:ln w="12700" cap="flat" cmpd="sng">
            <a:solidFill>
              <a:schemeClr val="tx1"/>
            </a:solidFill>
            <a:prstDash val="solid"/>
            <a:miter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0" hangingPunct="0"/>
            <a:fld id="{9A0DB2DC-4C9A-4742-B13C-FB6460FD3503}" type="slidenum">
              <a:rPr lang="en-US" altLang="zh-CN" sz="1350" dirty="0"/>
              <a:t>7</a:t>
            </a:fld>
            <a:endParaRPr lang="zh-CN" sz="135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标题 721921"/>
          <p:cNvSpPr>
            <a:spLocks noGrp="1"/>
          </p:cNvSpPr>
          <p:nvPr>
            <p:ph type="title"/>
          </p:nvPr>
        </p:nvSpPr>
        <p:spPr>
          <a:xfrm>
            <a:off x="1828800" y="171450"/>
            <a:ext cx="5844779" cy="857250"/>
          </a:xfrm>
        </p:spPr>
        <p:txBody>
          <a:bodyPr anchor="b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版面注目率</a:t>
            </a:r>
          </a:p>
        </p:txBody>
      </p:sp>
      <p:sp>
        <p:nvSpPr>
          <p:cNvPr id="721923" name="文本占位符 721922"/>
          <p:cNvSpPr>
            <a:spLocks noGrp="1"/>
          </p:cNvSpPr>
          <p:nvPr>
            <p:ph type="body" idx="1"/>
          </p:nvPr>
        </p:nvSpPr>
        <p:spPr>
          <a:xfrm>
            <a:off x="2411760" y="1275606"/>
            <a:ext cx="4392488" cy="3261995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2100" dirty="0">
                <a:latin typeface="黑体"/>
                <a:ea typeface="黑体"/>
                <a:cs typeface="黑体"/>
              </a:rPr>
              <a:t>        33%             </a:t>
            </a:r>
            <a:r>
              <a:rPr lang="zh-CN" altLang="en-US" sz="2100" dirty="0" smtClean="0">
                <a:latin typeface="黑体"/>
                <a:ea typeface="黑体"/>
                <a:cs typeface="黑体"/>
              </a:rPr>
              <a:t>28</a:t>
            </a:r>
            <a:r>
              <a:rPr lang="zh-CN" altLang="en-US" sz="2100" dirty="0">
                <a:latin typeface="黑体"/>
                <a:ea typeface="黑体"/>
                <a:cs typeface="黑体"/>
              </a:rPr>
              <a:t>%</a:t>
            </a:r>
          </a:p>
          <a:p>
            <a:pPr>
              <a:lnSpc>
                <a:spcPct val="120000"/>
              </a:lnSpc>
            </a:pPr>
            <a:endParaRPr lang="zh-CN" altLang="en-US" sz="2100" dirty="0">
              <a:latin typeface="黑体"/>
              <a:ea typeface="黑体"/>
              <a:cs typeface="黑体"/>
            </a:endParaRPr>
          </a:p>
          <a:p>
            <a:pPr marL="0" indent="0">
              <a:lnSpc>
                <a:spcPct val="120000"/>
              </a:lnSpc>
              <a:buNone/>
            </a:pPr>
            <a:endParaRPr lang="zh-CN" altLang="en-US" sz="2100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endParaRPr lang="zh-CN" altLang="en-US" sz="2100" dirty="0">
              <a:latin typeface="黑体"/>
              <a:ea typeface="黑体"/>
              <a:cs typeface="黑体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2100" dirty="0">
                <a:latin typeface="黑体"/>
                <a:ea typeface="黑体"/>
                <a:cs typeface="黑体"/>
              </a:rPr>
              <a:t>          16%            </a:t>
            </a:r>
            <a:r>
              <a:rPr lang="zh-CN" altLang="en-US" sz="2100" dirty="0" smtClean="0">
                <a:latin typeface="黑体"/>
                <a:ea typeface="黑体"/>
                <a:cs typeface="黑体"/>
              </a:rPr>
              <a:t>23</a:t>
            </a:r>
            <a:r>
              <a:rPr lang="zh-CN" altLang="en-US" sz="2100" dirty="0">
                <a:latin typeface="黑体"/>
                <a:ea typeface="黑体"/>
                <a:cs typeface="黑体"/>
              </a:rPr>
              <a:t>%</a:t>
            </a:r>
          </a:p>
          <a:p>
            <a:pPr>
              <a:lnSpc>
                <a:spcPct val="120000"/>
              </a:lnSpc>
            </a:pPr>
            <a:endParaRPr lang="zh-CN" altLang="en-US" sz="2100" dirty="0">
              <a:latin typeface="黑体"/>
              <a:ea typeface="黑体"/>
              <a:cs typeface="黑体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2100" dirty="0" smtClean="0">
                <a:latin typeface="黑体"/>
                <a:ea typeface="黑体"/>
                <a:cs typeface="黑体"/>
              </a:rPr>
              <a:t>  </a:t>
            </a:r>
            <a:endParaRPr lang="zh-CN" altLang="en-US" sz="2100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endParaRPr lang="zh-CN" altLang="en-US" sz="2100" dirty="0">
              <a:latin typeface="黑体"/>
              <a:ea typeface="黑体"/>
              <a:cs typeface="黑体"/>
            </a:endParaRPr>
          </a:p>
        </p:txBody>
      </p:sp>
      <p:graphicFrame>
        <p:nvGraphicFramePr>
          <p:cNvPr id="721970" name="表格 721969"/>
          <p:cNvGraphicFramePr/>
          <p:nvPr/>
        </p:nvGraphicFramePr>
        <p:xfrm>
          <a:off x="2435860" y="1223010"/>
          <a:ext cx="4093845" cy="3048000"/>
        </p:xfrm>
        <a:graphic>
          <a:graphicData uri="http://schemas.openxmlformats.org/drawingml/2006/table">
            <a:tbl>
              <a:tblPr/>
              <a:tblGrid>
                <a:gridCol w="2282190"/>
                <a:gridCol w="1811655"/>
              </a:tblGrid>
              <a:tr h="1524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b="0" i="0" u="none" kern="1200" baseline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hlink"/>
                        </a:buClr>
                        <a:defRPr sz="2400" kern="1200"/>
                      </a:lvl2pPr>
                      <a:lvl3pPr marL="1143000" lvl="2" indent="-228600">
                        <a:buClr>
                          <a:schemeClr val="folHlink"/>
                        </a:buClr>
                        <a:defRPr sz="2000" kern="1200"/>
                      </a:lvl3pPr>
                      <a:lvl4pPr marL="1600200" lvl="3" indent="-228600">
                        <a:buClr>
                          <a:schemeClr val="accent2"/>
                        </a:buClr>
                        <a:defRPr sz="1800" kern="1200"/>
                      </a:lvl4pPr>
                      <a:lvl5pPr marL="2057400" lvl="4" indent="-228600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100" dirty="0"/>
                    </a:p>
                    <a:p>
                      <a:pPr marL="0" lvl="0" indent="0">
                        <a:buNone/>
                      </a:pPr>
                      <a:r>
                        <a:rPr lang="zh-CN" altLang="en-US" sz="2100" dirty="0"/>
                        <a:t>        </a:t>
                      </a: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b="0" i="0" u="none" kern="1200" baseline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hlink"/>
                        </a:buClr>
                        <a:defRPr sz="2400" kern="1200"/>
                      </a:lvl2pPr>
                      <a:lvl3pPr marL="1143000" lvl="2" indent="-228600">
                        <a:buClr>
                          <a:schemeClr val="folHlink"/>
                        </a:buClr>
                        <a:defRPr sz="2000" kern="1200"/>
                      </a:lvl3pPr>
                      <a:lvl4pPr marL="1600200" lvl="3" indent="-228600">
                        <a:buClr>
                          <a:schemeClr val="accent2"/>
                        </a:buClr>
                        <a:defRPr sz="1800" kern="1200"/>
                      </a:lvl4pPr>
                      <a:lvl5pPr marL="2057400" lvl="4" indent="-228600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100" dirty="0"/>
                    </a:p>
                    <a:p>
                      <a:pPr marL="0" lvl="0" indent="0">
                        <a:buNone/>
                      </a:pPr>
                      <a:r>
                        <a:rPr lang="zh-CN" altLang="en-US" sz="2100" dirty="0"/>
                        <a:t>   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b="0" i="0" u="none" kern="1200" baseline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hlink"/>
                        </a:buClr>
                        <a:defRPr sz="2400" kern="1200"/>
                      </a:lvl2pPr>
                      <a:lvl3pPr marL="1143000" lvl="2" indent="-228600">
                        <a:buClr>
                          <a:schemeClr val="folHlink"/>
                        </a:buClr>
                        <a:defRPr sz="2000" kern="1200"/>
                      </a:lvl3pPr>
                      <a:lvl4pPr marL="1600200" lvl="3" indent="-228600">
                        <a:buClr>
                          <a:schemeClr val="accent2"/>
                        </a:buClr>
                        <a:defRPr sz="1800" kern="1200"/>
                      </a:lvl4pPr>
                      <a:lvl5pPr marL="2057400" lvl="4" indent="-228600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100" dirty="0"/>
                    </a:p>
                    <a:p>
                      <a:pPr marL="0" lvl="0" indent="0">
                        <a:buNone/>
                      </a:pPr>
                      <a:r>
                        <a:rPr lang="zh-CN" altLang="en-US" sz="2100" dirty="0"/>
                        <a:t>     </a:t>
                      </a: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800" b="0" i="0" u="none" kern="1200" baseline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hlink"/>
                        </a:buClr>
                        <a:defRPr sz="2400" kern="1200"/>
                      </a:lvl2pPr>
                      <a:lvl3pPr marL="1143000" lvl="2" indent="-228600">
                        <a:buClr>
                          <a:schemeClr val="folHlink"/>
                        </a:buClr>
                        <a:defRPr sz="2000" kern="1200"/>
                      </a:lvl3pPr>
                      <a:lvl4pPr marL="1600200" lvl="3" indent="-228600">
                        <a:buClr>
                          <a:schemeClr val="accent2"/>
                        </a:buClr>
                        <a:defRPr sz="1800" kern="1200"/>
                      </a:lvl4pPr>
                      <a:lvl5pPr marL="2057400" lvl="4" indent="-228600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100" dirty="0"/>
                    </a:p>
                    <a:p>
                      <a:pPr marL="0" lvl="0" indent="0">
                        <a:buNone/>
                      </a:pPr>
                      <a:r>
                        <a:rPr lang="zh-CN" altLang="en-US" sz="2100" dirty="0"/>
                        <a:t>          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miter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1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1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内容占位符 2355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7130" y="593090"/>
            <a:ext cx="6809740" cy="412623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内容占位符 2560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840" y="916940"/>
            <a:ext cx="7406640" cy="372618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内容占位符 2662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715" y="668655"/>
            <a:ext cx="7121525" cy="380619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内容占位符 2765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7765" y="564515"/>
            <a:ext cx="6829425" cy="43878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2867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20000"/>
              </a:lnSpc>
            </a:pPr>
            <a:endParaRPr>
              <a:latin typeface="黑体"/>
              <a:ea typeface="黑体"/>
              <a:cs typeface="黑体"/>
            </a:endParaRPr>
          </a:p>
        </p:txBody>
      </p:sp>
      <p:pic>
        <p:nvPicPr>
          <p:cNvPr id="28675" name="内容占位符 2867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558165"/>
            <a:ext cx="7722235" cy="402717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04" name="图片 972803" descr="路牌广告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0"/>
            <a:ext cx="5772150" cy="515064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标题 188417"/>
          <p:cNvSpPr>
            <a:spLocks noGrp="1"/>
          </p:cNvSpPr>
          <p:nvPr>
            <p:ph type="title"/>
          </p:nvPr>
        </p:nvSpPr>
        <p:spPr>
          <a:xfrm>
            <a:off x="628650" y="-20538"/>
            <a:ext cx="7886700" cy="993775"/>
          </a:xfrm>
        </p:spPr>
        <p:txBody>
          <a:bodyPr anchor="b"/>
          <a:lstStyle/>
          <a:p>
            <a:pPr algn="just">
              <a:lnSpc>
                <a:spcPct val="120000"/>
              </a:lnSpc>
            </a:pPr>
            <a:r>
              <a:rPr lang="zh-CN" altLang="en-US" b="1" dirty="0">
                <a:latin typeface="黑体"/>
                <a:ea typeface="黑体"/>
                <a:cs typeface="黑体"/>
              </a:rPr>
              <a:t>户外广告</a:t>
            </a:r>
          </a:p>
        </p:txBody>
      </p:sp>
      <p:pic>
        <p:nvPicPr>
          <p:cNvPr id="188420" name="图片 188419" descr="户外广告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88390"/>
            <a:ext cx="7022465" cy="40551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图片 30723" descr="img200702122059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07" y="518637"/>
            <a:ext cx="3780473" cy="4457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图片 30724" descr="img200702122059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294" y="518637"/>
            <a:ext cx="3780473" cy="445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img2007021220591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0" y="532765"/>
            <a:ext cx="6858000" cy="42951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文本框 101378"/>
          <p:cNvSpPr txBox="1"/>
          <p:nvPr/>
        </p:nvSpPr>
        <p:spPr>
          <a:xfrm>
            <a:off x="1164590" y="969010"/>
            <a:ext cx="7735570" cy="35229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21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21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1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）信息内容（说什么）</a:t>
            </a:r>
          </a:p>
          <a:p>
            <a:pPr lvl="0" algn="just" eaLnBrk="1" hangingPunct="1">
              <a:lnSpc>
                <a:spcPct val="120000"/>
              </a:lnSpc>
              <a:spcBef>
                <a:spcPct val="20000"/>
              </a:spcBef>
              <a:buChar char="•"/>
            </a:pPr>
            <a:r>
              <a:rPr lang="zh-CN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楷体_GB2312" pitchFamily="49" charset="-122"/>
              </a:rPr>
              <a:t>理性诉求：展示产品确实具有其声称的利益。（请视频一）</a:t>
            </a:r>
          </a:p>
          <a:p>
            <a:pPr lvl="0" algn="just" eaLnBrk="1" hangingPunct="1">
              <a:lnSpc>
                <a:spcPct val="120000"/>
              </a:lnSpc>
              <a:spcBef>
                <a:spcPct val="20000"/>
              </a:spcBef>
              <a:buChar char="•"/>
            </a:pPr>
            <a:r>
              <a:rPr lang="zh-CN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楷体_GB2312" pitchFamily="49" charset="-122"/>
              </a:rPr>
              <a:t>情感诉求：富有情感性和象征性。（请看视频二）</a:t>
            </a:r>
          </a:p>
          <a:p>
            <a:pPr lvl="0" algn="just" eaLnBrk="1" hangingPunct="1">
              <a:lnSpc>
                <a:spcPct val="120000"/>
              </a:lnSpc>
              <a:spcBef>
                <a:spcPct val="20000"/>
              </a:spcBef>
              <a:buChar char="•"/>
            </a:pPr>
            <a:r>
              <a:rPr lang="zh-CN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楷体_GB2312" pitchFamily="49" charset="-122"/>
              </a:rPr>
              <a:t>道德诉求：针对人们的价值观念设定，以激励人们支持社</a:t>
            </a:r>
          </a:p>
          <a:p>
            <a:pPr lvl="0" algn="just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楷体_GB2312" pitchFamily="49" charset="-122"/>
              </a:rPr>
              <a:t>                      会事业（请看视频三和视频四）</a:t>
            </a:r>
          </a:p>
          <a:p>
            <a:pPr lvl="0" algn="just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21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21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1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）信息结构（如何说）</a:t>
            </a:r>
            <a:r>
              <a:rPr lang="zh-CN" altLang="en-US" sz="1350" b="1" dirty="0">
                <a:solidFill>
                  <a:srgbClr val="0000CC"/>
                </a:solidFill>
                <a:latin typeface="Times New Roman" panose="02020603050405020304" pitchFamily="18" charset="0"/>
                <a:ea typeface="楷体_GB2312" pitchFamily="49" charset="-122"/>
              </a:rPr>
              <a:t>顺序、正反面</a:t>
            </a:r>
          </a:p>
          <a:p>
            <a:pPr lvl="0" algn="just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21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2100" b="1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21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）信息格式（什么形式说）</a:t>
            </a:r>
          </a:p>
          <a:p>
            <a:pPr lvl="0" algn="just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21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2100" b="1" dirty="0"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zh-CN" altLang="en-US" sz="21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）信息来源（谁来说）</a:t>
            </a:r>
            <a:r>
              <a:rPr lang="zh-CN" altLang="en-US" sz="1350" b="1" dirty="0">
                <a:solidFill>
                  <a:srgbClr val="0000CC"/>
                </a:solidFill>
                <a:latin typeface="Times New Roman" panose="02020603050405020304" pitchFamily="18" charset="0"/>
                <a:ea typeface="楷体_GB2312" pitchFamily="49" charset="-122"/>
              </a:rPr>
              <a:t>专业性、可信度、喜爱度</a:t>
            </a:r>
          </a:p>
        </p:txBody>
      </p:sp>
      <p:sp>
        <p:nvSpPr>
          <p:cNvPr id="101380" name="动作按钮: 后退或前一项 101379">
            <a:hlinkClick r:id="rId2" action="ppaction://hlinksldjump"/>
          </p:cNvPr>
          <p:cNvSpPr/>
          <p:nvPr/>
        </p:nvSpPr>
        <p:spPr>
          <a:xfrm>
            <a:off x="7200900" y="4743450"/>
            <a:ext cx="342900" cy="285750"/>
          </a:xfrm>
          <a:prstGeom prst="actionButtonBackPrevious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0" hangingPunct="0"/>
            <a:fld id="{9A0DB2DC-4C9A-4742-B13C-FB6460FD3503}" type="slidenum">
              <a:rPr lang="en-US" altLang="zh-CN" sz="1350" dirty="0"/>
              <a:t>8</a:t>
            </a:fld>
            <a:endParaRPr lang="zh-CN" sz="1350" dirty="0"/>
          </a:p>
        </p:txBody>
      </p:sp>
      <p:sp>
        <p:nvSpPr>
          <p:cNvPr id="3" name="文本框 2"/>
          <p:cNvSpPr txBox="1"/>
          <p:nvPr/>
        </p:nvSpPr>
        <p:spPr>
          <a:xfrm>
            <a:off x="1165225" y="296545"/>
            <a:ext cx="431038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设计信息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内容占位符 3379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285" y="738505"/>
            <a:ext cx="7503160" cy="3806190"/>
          </a:xfrm>
        </p:spPr>
      </p:pic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文本占位符 795650"/>
          <p:cNvSpPr>
            <a:spLocks noGrp="1"/>
          </p:cNvSpPr>
          <p:nvPr>
            <p:ph idx="1"/>
          </p:nvPr>
        </p:nvSpPr>
        <p:spPr>
          <a:xfrm>
            <a:off x="2250281" y="1275160"/>
            <a:ext cx="5345906" cy="3511153"/>
          </a:xfrm>
        </p:spPr>
        <p:txBody>
          <a:bodyPr anchor="t"/>
          <a:lstStyle/>
          <a:p>
            <a:pPr marL="0" lvl="3" indent="0">
              <a:lnSpc>
                <a:spcPct val="120000"/>
              </a:lnSpc>
              <a:buClr>
                <a:srgbClr val="FF3300"/>
              </a:buClr>
            </a:pPr>
            <a:r>
              <a:rPr lang="en-US" altLang="zh-CN" sz="2400" dirty="0">
                <a:latin typeface="黑体"/>
                <a:ea typeface="黑体"/>
                <a:cs typeface="黑体"/>
              </a:rPr>
              <a:t> </a:t>
            </a:r>
            <a:endParaRPr lang="zh-CN" altLang="en-US" sz="2400">
              <a:latin typeface="黑体"/>
              <a:ea typeface="黑体"/>
              <a:cs typeface="黑体"/>
            </a:endParaRPr>
          </a:p>
          <a:p>
            <a:pPr marL="0" indent="0">
              <a:lnSpc>
                <a:spcPct val="120000"/>
              </a:lnSpc>
              <a:buClr>
                <a:srgbClr val="FF3300"/>
              </a:buClr>
            </a:pPr>
            <a:endParaRPr lang="zh-CN" altLang="en-US">
              <a:latin typeface="黑体"/>
              <a:ea typeface="黑体"/>
              <a:cs typeface="黑体"/>
            </a:endParaRPr>
          </a:p>
        </p:txBody>
      </p:sp>
      <p:sp>
        <p:nvSpPr>
          <p:cNvPr id="3074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20000"/>
              </a:lnSpc>
            </a:pPr>
            <a:r>
              <a:rPr lang="zh-CN" altLang="en-US">
                <a:latin typeface="黑体"/>
                <a:ea typeface="黑体"/>
                <a:cs typeface="黑体"/>
              </a:rPr>
              <a:t/>
            </a:r>
            <a:br>
              <a:rPr lang="zh-CN" altLang="en-US">
                <a:latin typeface="黑体"/>
                <a:ea typeface="黑体"/>
                <a:cs typeface="黑体"/>
              </a:rPr>
            </a:br>
            <a:endParaRPr lang="zh-CN" altLang="en-US">
              <a:latin typeface="黑体"/>
              <a:ea typeface="黑体"/>
              <a:cs typeface="黑体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44" y="141685"/>
            <a:ext cx="6206729" cy="4710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91" y="88106"/>
            <a:ext cx="6061472" cy="5123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235" y="250031"/>
            <a:ext cx="6235303" cy="46541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6141" y="119063"/>
            <a:ext cx="6163865" cy="5018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06" y="434579"/>
            <a:ext cx="4521994" cy="40707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491" y="403622"/>
            <a:ext cx="4672013" cy="4238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0" y="357188"/>
            <a:ext cx="4460081" cy="41874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356" y="285750"/>
            <a:ext cx="4579144" cy="457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3044" y="-2505075"/>
            <a:ext cx="6429375" cy="90939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-171450"/>
            <a:ext cx="7315200" cy="548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标题 406529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latin typeface="黑体"/>
                <a:ea typeface="黑体"/>
                <a:cs typeface="黑体"/>
              </a:rPr>
              <a:t>二、广告的设计原则</a:t>
            </a:r>
          </a:p>
        </p:txBody>
      </p:sp>
      <p:sp>
        <p:nvSpPr>
          <p:cNvPr id="406531" name="文本占位符 406530"/>
          <p:cNvSpPr>
            <a:spLocks noGrp="1"/>
          </p:cNvSpPr>
          <p:nvPr>
            <p:ph type="body" sz="half" idx="1"/>
          </p:nvPr>
        </p:nvSpPr>
        <p:spPr>
          <a:xfrm>
            <a:off x="419100" y="1163955"/>
            <a:ext cx="6918960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b="1" kern="1200" dirty="0">
                <a:latin typeface="黑体"/>
                <a:ea typeface="黑体"/>
                <a:cs typeface="黑体"/>
              </a:rPr>
              <a:t>真实性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b="1" kern="1200" dirty="0">
                <a:latin typeface="黑体"/>
                <a:ea typeface="黑体"/>
                <a:cs typeface="黑体"/>
              </a:rPr>
              <a:t>社会性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b="1" kern="1200" dirty="0">
                <a:latin typeface="黑体"/>
                <a:ea typeface="黑体"/>
                <a:cs typeface="黑体"/>
              </a:rPr>
              <a:t>针对性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b="1" kern="1200" dirty="0">
                <a:latin typeface="黑体"/>
                <a:ea typeface="黑体"/>
                <a:cs typeface="黑体"/>
              </a:rPr>
              <a:t>感召性（请看视频十一）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b="1" kern="1200" dirty="0">
                <a:latin typeface="黑体"/>
                <a:ea typeface="黑体"/>
                <a:cs typeface="黑体"/>
              </a:rPr>
              <a:t>简明性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b="1" kern="1200" dirty="0">
                <a:latin typeface="黑体"/>
                <a:ea typeface="黑体"/>
                <a:cs typeface="黑体"/>
              </a:rPr>
              <a:t>艺术性（请看视频十二和视频十三 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06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06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标题 448515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知识点四　销售促进策略</a:t>
            </a:r>
          </a:p>
        </p:txBody>
      </p:sp>
      <p:sp>
        <p:nvSpPr>
          <p:cNvPr id="70659" name="文本占位符 448516"/>
          <p:cNvSpPr>
            <a:spLocks noGrp="1"/>
          </p:cNvSpPr>
          <p:nvPr>
            <p:ph idx="1"/>
          </p:nvPr>
        </p:nvSpPr>
        <p:spPr>
          <a:xfrm>
            <a:off x="827088" y="1492250"/>
            <a:ext cx="7772400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一、</a:t>
            </a:r>
            <a:r>
              <a:rPr lang="zh-CN" altLang="en-US" dirty="0">
                <a:latin typeface="黑体"/>
                <a:ea typeface="黑体"/>
                <a:cs typeface="黑体"/>
                <a:hlinkClick r:id="" action="ppaction://noaction"/>
              </a:rPr>
              <a:t>销售促进及其特点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二、</a:t>
            </a:r>
            <a:r>
              <a:rPr lang="zh-CN" altLang="en-US" dirty="0">
                <a:latin typeface="黑体"/>
                <a:ea typeface="黑体"/>
                <a:cs typeface="黑体"/>
                <a:hlinkClick r:id="" action="ppaction://noaction"/>
              </a:rPr>
              <a:t>销售促进的方式</a:t>
            </a:r>
            <a:endParaRPr lang="zh-CN" altLang="en-US" dirty="0">
              <a:latin typeface="黑体"/>
              <a:ea typeface="黑体"/>
              <a:cs typeface="黑体"/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三、</a:t>
            </a:r>
            <a:r>
              <a:rPr lang="zh-CN" altLang="en-US" dirty="0">
                <a:latin typeface="黑体"/>
                <a:ea typeface="黑体"/>
                <a:cs typeface="黑体"/>
                <a:hlinkClick r:id="" action="ppaction://noaction"/>
              </a:rPr>
              <a:t>销售促进的控制</a:t>
            </a:r>
            <a:endParaRPr lang="zh-CN" altLang="en-US" dirty="0">
              <a:latin typeface="黑体"/>
              <a:ea typeface="黑体"/>
              <a:cs typeface="黑体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标题 414723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sz="3600" dirty="0">
                <a:latin typeface="黑体"/>
                <a:ea typeface="黑体"/>
                <a:cs typeface="黑体"/>
              </a:rPr>
              <a:t>一、销售促进及其特点</a:t>
            </a:r>
          </a:p>
        </p:txBody>
      </p:sp>
      <p:sp>
        <p:nvSpPr>
          <p:cNvPr id="414725" name="内容占位符 414724"/>
          <p:cNvSpPr>
            <a:spLocks noGrp="1"/>
          </p:cNvSpPr>
          <p:nvPr>
            <p:ph idx="1"/>
          </p:nvPr>
        </p:nvSpPr>
        <p:spPr>
          <a:xfrm>
            <a:off x="755650" y="1492250"/>
            <a:ext cx="7566025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hlink"/>
                </a:solidFill>
                <a:latin typeface="黑体"/>
                <a:ea typeface="黑体"/>
                <a:cs typeface="黑体"/>
              </a:rPr>
              <a:t>销售促进</a:t>
            </a:r>
            <a:r>
              <a:rPr lang="zh-CN" altLang="en-US" sz="2000" dirty="0">
                <a:latin typeface="黑体"/>
                <a:ea typeface="黑体"/>
                <a:cs typeface="黑体"/>
              </a:rPr>
              <a:t>（</a:t>
            </a:r>
            <a:r>
              <a:rPr lang="en-US" altLang="zh-CN" sz="2000" dirty="0">
                <a:latin typeface="黑体"/>
                <a:ea typeface="黑体"/>
                <a:cs typeface="黑体"/>
              </a:rPr>
              <a:t>Sales Promotion</a:t>
            </a:r>
            <a:r>
              <a:rPr lang="zh-CN" altLang="en-US" sz="2000" dirty="0">
                <a:latin typeface="黑体"/>
                <a:ea typeface="黑体"/>
                <a:cs typeface="黑体"/>
              </a:rPr>
              <a:t>）是指企业运用各种短期诱因鼓励消费者和中间商购买、经销或代理企业产品或服务的促销活动。</a:t>
            </a: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销售促进的特点：</a:t>
            </a:r>
          </a:p>
          <a:p>
            <a:pPr lvl="1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促销效果显著</a:t>
            </a:r>
          </a:p>
          <a:p>
            <a:pPr lvl="1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是特定时期的短期性促销工具</a:t>
            </a:r>
          </a:p>
          <a:p>
            <a:pPr lvl="1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是一种辅助性促销方式</a:t>
            </a:r>
          </a:p>
          <a:p>
            <a:pPr lvl="1">
              <a:lnSpc>
                <a:spcPct val="120000"/>
              </a:lnSpc>
            </a:pPr>
            <a:r>
              <a:rPr lang="zh-CN" altLang="en-US" sz="2000" dirty="0">
                <a:latin typeface="黑体"/>
                <a:ea typeface="黑体"/>
                <a:cs typeface="黑体"/>
              </a:rPr>
              <a:t>可能会贬低产品的价值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14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14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14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14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14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14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5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矩形 63489"/>
          <p:cNvSpPr/>
          <p:nvPr/>
        </p:nvSpPr>
        <p:spPr>
          <a:xfrm>
            <a:off x="419735" y="191770"/>
            <a:ext cx="3438525" cy="457200"/>
          </a:xfrm>
          <a:prstGeom prst="rect">
            <a:avLst/>
          </a:prstGeom>
          <a:solidFill>
            <a:srgbClr val="FFCC99"/>
          </a:solidFill>
          <a:ln w="12700">
            <a:noFill/>
          </a:ln>
        </p:spPr>
        <p:txBody>
          <a:bodyPr wrap="square" anchor="t">
            <a:spAutoFit/>
          </a:bodyPr>
          <a:lstStyle/>
          <a:p>
            <a:pPr lvl="0" algn="ctr" eaLnBrk="0" hangingPunct="0"/>
            <a:r>
              <a:rPr lang="zh-CN" altLang="en-US" sz="2400" b="1" dirty="0">
                <a:solidFill>
                  <a:srgbClr val="0000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销售促进的形式</a:t>
            </a:r>
          </a:p>
        </p:txBody>
      </p:sp>
      <p:sp>
        <p:nvSpPr>
          <p:cNvPr id="63491" name="矩形 63490"/>
          <p:cNvSpPr/>
          <p:nvPr/>
        </p:nvSpPr>
        <p:spPr>
          <a:xfrm>
            <a:off x="623570" y="739775"/>
            <a:ext cx="3031490" cy="41148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lvl="0" algn="ctr" eaLnBrk="0" hangingPunct="0"/>
            <a:r>
              <a:rPr lang="zh-CN" altLang="en-US" sz="2100" b="1" dirty="0">
                <a:effectLst>
                  <a:outerShdw blurRad="38100" dist="38100" dir="2700000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100" b="1" dirty="0">
                <a:effectLst>
                  <a:outerShdw blurRad="38100" dist="38100" dir="2700000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</a:rPr>
              <a:t>1</a:t>
            </a:r>
            <a:r>
              <a:rPr lang="zh-CN" altLang="en-US" sz="2100" b="1" dirty="0">
                <a:effectLst>
                  <a:outerShdw blurRad="38100" dist="38100" dir="2700000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</a:rPr>
              <a:t>）对消费者：</a:t>
            </a:r>
          </a:p>
        </p:txBody>
      </p:sp>
      <p:sp>
        <p:nvSpPr>
          <p:cNvPr id="63493" name="矩形 63492"/>
          <p:cNvSpPr/>
          <p:nvPr/>
        </p:nvSpPr>
        <p:spPr>
          <a:xfrm>
            <a:off x="516255" y="1151255"/>
            <a:ext cx="8274050" cy="32575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2"/>
              <a:buChar char="n"/>
              <a:defRPr sz="32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lvl="1" indent="-28575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onotype Sorts" charset="2"/>
              <a:buChar char="–"/>
              <a:defRPr sz="28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onotype Sorts" charset="2"/>
              <a:buChar char="»"/>
              <a:defRPr sz="24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charset="2"/>
              <a:buChar char="n"/>
              <a:defRPr sz="20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onotype Sorts" charset="2"/>
              <a:buChar char="–"/>
              <a:defRPr sz="20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 algn="just">
              <a:spcBef>
                <a:spcPct val="100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楷体_GB2312" pitchFamily="49" charset="-122"/>
                <a:ea typeface="楷体_GB2312" pitchFamily="49" charset="-122"/>
              </a:rPr>
              <a:t>折价券（</a:t>
            </a:r>
            <a:r>
              <a:rPr lang="en-US" altLang="zh-CN" sz="1800" b="1">
                <a:latin typeface="楷体_GB2312" pitchFamily="49" charset="-122"/>
                <a:ea typeface="楷体_GB2312" pitchFamily="49" charset="-122"/>
              </a:rPr>
              <a:t>coupon</a:t>
            </a:r>
            <a:r>
              <a:rPr lang="zh-CN" altLang="en-US" sz="1800" b="1">
                <a:latin typeface="楷体_GB2312" pitchFamily="49" charset="-122"/>
                <a:ea typeface="楷体_GB2312" pitchFamily="49" charset="-122"/>
              </a:rPr>
              <a:t>）</a:t>
            </a:r>
          </a:p>
          <a:p>
            <a:pPr lvl="0" algn="just">
              <a:spcBef>
                <a:spcPct val="100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楷体_GB2312" pitchFamily="49" charset="-122"/>
                <a:ea typeface="楷体_GB2312" pitchFamily="49" charset="-122"/>
              </a:rPr>
              <a:t>赠品（</a:t>
            </a:r>
            <a:r>
              <a:rPr lang="en-US" altLang="zh-CN" sz="1800" b="1">
                <a:latin typeface="楷体_GB2312" pitchFamily="49" charset="-122"/>
                <a:ea typeface="楷体_GB2312" pitchFamily="49" charset="-122"/>
              </a:rPr>
              <a:t>premium </a:t>
            </a:r>
            <a:r>
              <a:rPr lang="zh-CN" altLang="en-US" sz="1800" b="1">
                <a:latin typeface="楷体_GB2312" pitchFamily="49" charset="-122"/>
                <a:ea typeface="楷体_GB2312" pitchFamily="49" charset="-122"/>
              </a:rPr>
              <a:t>）：</a:t>
            </a:r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随包装赠送、赠送可用之“包装”用具、函索即送（但以能证明确实购买）、函索低价赠送（如附五分之一价钱，可买到全额商品）</a:t>
            </a:r>
          </a:p>
          <a:p>
            <a:pPr lvl="0" algn="just">
              <a:spcBef>
                <a:spcPct val="100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楷体_GB2312" pitchFamily="49" charset="-122"/>
                <a:ea typeface="楷体_GB2312" pitchFamily="49" charset="-122"/>
              </a:rPr>
              <a:t>抽奖（</a:t>
            </a:r>
            <a:r>
              <a:rPr lang="en-US" altLang="zh-CN" sz="1800" b="1">
                <a:latin typeface="楷体_GB2312" pitchFamily="49" charset="-122"/>
                <a:ea typeface="楷体_GB2312" pitchFamily="49" charset="-122"/>
              </a:rPr>
              <a:t>sweep stakes</a:t>
            </a:r>
            <a:r>
              <a:rPr lang="zh-CN" altLang="en-US" sz="1800" b="1">
                <a:latin typeface="楷体_GB2312" pitchFamily="49" charset="-122"/>
                <a:ea typeface="楷体_GB2312" pitchFamily="49" charset="-122"/>
              </a:rPr>
              <a:t>）</a:t>
            </a:r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：“寄名”抽奖、“建议”抽奖（答对抽奖）、购物抽奖</a:t>
            </a:r>
          </a:p>
          <a:p>
            <a:pPr lvl="0" algn="just">
              <a:spcBef>
                <a:spcPct val="100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楷体_GB2312" pitchFamily="49" charset="-122"/>
                <a:ea typeface="楷体_GB2312" pitchFamily="49" charset="-122"/>
              </a:rPr>
              <a:t>免费样品（</a:t>
            </a:r>
            <a:r>
              <a:rPr lang="en-US" altLang="zh-CN" sz="1800" b="1">
                <a:latin typeface="楷体_GB2312" pitchFamily="49" charset="-122"/>
                <a:ea typeface="楷体_GB2312" pitchFamily="49" charset="-122"/>
              </a:rPr>
              <a:t>free samples</a:t>
            </a:r>
            <a:r>
              <a:rPr lang="zh-CN" altLang="en-US" sz="1800" b="1">
                <a:latin typeface="楷体_GB2312" pitchFamily="49" charset="-122"/>
                <a:ea typeface="楷体_GB2312" pitchFamily="49" charset="-122"/>
              </a:rPr>
              <a:t>）</a:t>
            </a:r>
            <a:r>
              <a:rPr lang="en-US" altLang="zh-CN" sz="1800" b="1">
                <a:latin typeface="楷体_GB2312" pitchFamily="49" charset="-122"/>
                <a:ea typeface="楷体_GB2312" pitchFamily="49" charset="-122"/>
              </a:rPr>
              <a:t>:</a:t>
            </a:r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逐户赠送、邮寄赠送、点面分送、附在产品上、函索赠送</a:t>
            </a:r>
          </a:p>
          <a:p>
            <a:pPr lvl="0" algn="just">
              <a:spcBef>
                <a:spcPct val="100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楷体_GB2312" pitchFamily="49" charset="-122"/>
                <a:ea typeface="楷体_GB2312" pitchFamily="49" charset="-122"/>
              </a:rPr>
              <a:t>减价优待</a:t>
            </a:r>
            <a:r>
              <a:rPr lang="en-US" altLang="zh-CN" sz="1800" b="1">
                <a:latin typeface="楷体_GB2312" pitchFamily="49" charset="-122"/>
                <a:ea typeface="楷体_GB2312" pitchFamily="49" charset="-122"/>
              </a:rPr>
              <a:t>(price-off)</a:t>
            </a:r>
          </a:p>
          <a:p>
            <a:pPr lvl="0" algn="just">
              <a:spcBef>
                <a:spcPct val="100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楷体_GB2312" pitchFamily="49" charset="-122"/>
                <a:ea typeface="楷体_GB2312" pitchFamily="49" charset="-122"/>
              </a:rPr>
              <a:t>竞赛</a:t>
            </a:r>
            <a:r>
              <a:rPr lang="en-US" altLang="zh-CN" sz="1800" b="1">
                <a:latin typeface="楷体_GB2312" pitchFamily="49" charset="-122"/>
                <a:ea typeface="楷体_GB2312" pitchFamily="49" charset="-122"/>
              </a:rPr>
              <a:t>(competition)</a:t>
            </a:r>
          </a:p>
          <a:p>
            <a:pPr lvl="0" algn="just">
              <a:spcBef>
                <a:spcPct val="100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楷体_GB2312" pitchFamily="49" charset="-122"/>
                <a:ea typeface="楷体_GB2312" pitchFamily="49" charset="-122"/>
              </a:rPr>
              <a:t>赠品点券</a:t>
            </a:r>
            <a:r>
              <a:rPr lang="en-US" altLang="zh-CN" sz="1800" b="1">
                <a:latin typeface="楷体_GB2312" pitchFamily="49" charset="-122"/>
                <a:ea typeface="楷体_GB2312" pitchFamily="49" charset="-122"/>
              </a:rPr>
              <a:t>(trading stamps)</a:t>
            </a:r>
          </a:p>
          <a:p>
            <a:pPr lvl="0" algn="just">
              <a:spcBef>
                <a:spcPct val="100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楷体_GB2312" pitchFamily="49" charset="-122"/>
                <a:ea typeface="楷体_GB2312" pitchFamily="49" charset="-122"/>
              </a:rPr>
              <a:t>使用示范</a:t>
            </a:r>
            <a:r>
              <a:rPr lang="en-US" altLang="zh-CN" sz="1800" b="1">
                <a:latin typeface="楷体_GB2312" pitchFamily="49" charset="-122"/>
                <a:ea typeface="楷体_GB2312" pitchFamily="49" charset="-122"/>
              </a:rPr>
              <a:t>(demonstration)</a:t>
            </a:r>
          </a:p>
          <a:p>
            <a:pPr lvl="0" algn="just">
              <a:spcBef>
                <a:spcPct val="100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楷体_GB2312" pitchFamily="49" charset="-122"/>
                <a:ea typeface="楷体_GB2312" pitchFamily="49" charset="-122"/>
              </a:rPr>
              <a:t>其它：</a:t>
            </a:r>
            <a:r>
              <a:rPr lang="zh-CN" altLang="en-US" sz="1800" dirty="0">
                <a:latin typeface="楷体_GB2312" pitchFamily="49" charset="-122"/>
                <a:ea typeface="楷体_GB2312" pitchFamily="49" charset="-122"/>
              </a:rPr>
              <a:t>以旧换新、廉价包装、包退包换</a:t>
            </a:r>
            <a:endParaRPr lang="zh-CN" altLang="en-US" sz="18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0" hangingPunct="0"/>
            <a:fld id="{9A0DB2DC-4C9A-4742-B13C-FB6460FD3503}" type="slidenum">
              <a:rPr lang="en-US" altLang="zh-CN" sz="1350" dirty="0"/>
              <a:t>86</a:t>
            </a:fld>
            <a:endParaRPr lang="zh-CN" sz="13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4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4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4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4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4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4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4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4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4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4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矩形 64513"/>
          <p:cNvSpPr/>
          <p:nvPr/>
        </p:nvSpPr>
        <p:spPr>
          <a:xfrm>
            <a:off x="271780" y="411480"/>
            <a:ext cx="2927985" cy="41148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lvl="0" algn="ctr" eaLnBrk="0" hangingPunct="0"/>
            <a:r>
              <a:rPr lang="zh-CN" altLang="en-US" sz="2100" b="1" dirty="0">
                <a:effectLst>
                  <a:outerShdw blurRad="38100" dist="38100" dir="2700000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100" b="1" dirty="0">
                <a:effectLst>
                  <a:outerShdw blurRad="38100" dist="38100" dir="2700000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2100" b="1" dirty="0">
                <a:effectLst>
                  <a:outerShdw blurRad="38100" dist="38100" dir="2700000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</a:rPr>
              <a:t>）对中间商：</a:t>
            </a:r>
          </a:p>
        </p:txBody>
      </p:sp>
      <p:sp>
        <p:nvSpPr>
          <p:cNvPr id="64515" name="矩形 64514"/>
          <p:cNvSpPr/>
          <p:nvPr/>
        </p:nvSpPr>
        <p:spPr>
          <a:xfrm>
            <a:off x="419735" y="971550"/>
            <a:ext cx="8094980" cy="32575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lvl="0" indent="-342900" algn="just" eaLnBrk="0" hangingPunct="0">
              <a:spcBef>
                <a:spcPct val="10000"/>
              </a:spcBef>
              <a:buClr>
                <a:schemeClr val="tx2"/>
              </a:buClr>
              <a:buSzPct val="75000"/>
              <a:buFont typeface="Monotype Sorts" charset="2"/>
              <a:buChar char="n"/>
            </a:pPr>
            <a:r>
              <a:rPr lang="zh-CN" altLang="en-US" sz="2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添购折让</a:t>
            </a:r>
            <a:r>
              <a:rPr lang="en-US" altLang="zh-CN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(buying allowance):</a:t>
            </a:r>
            <a:r>
              <a:rPr lang="zh-CN" altLang="en-US" sz="2000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短期性减价以刺激经销商添购新货</a:t>
            </a:r>
          </a:p>
          <a:p>
            <a:pPr marL="342900" lvl="0" indent="-342900" algn="just" eaLnBrk="0" hangingPunct="0">
              <a:spcBef>
                <a:spcPct val="10000"/>
              </a:spcBef>
              <a:buClr>
                <a:schemeClr val="tx2"/>
              </a:buClr>
              <a:buSzPct val="75000"/>
              <a:buFont typeface="Monotype Sorts" charset="2"/>
              <a:buChar char="n"/>
            </a:pPr>
            <a:r>
              <a:rPr lang="zh-CN" altLang="en-US" sz="2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清货折让</a:t>
            </a:r>
            <a:r>
              <a:rPr lang="en-US" altLang="zh-CN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(count and recount allowance)</a:t>
            </a:r>
            <a:r>
              <a:rPr lang="zh-CN" altLang="en-US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zh-CN" altLang="en-US" sz="2000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提供一定金额，鼓励经销商赶快清理积货或快速周转订货</a:t>
            </a:r>
          </a:p>
          <a:p>
            <a:pPr marL="342900" lvl="0" indent="-342900" algn="just" eaLnBrk="0" hangingPunct="0">
              <a:spcBef>
                <a:spcPct val="10000"/>
              </a:spcBef>
              <a:buClr>
                <a:schemeClr val="tx2"/>
              </a:buClr>
              <a:buSzPct val="75000"/>
              <a:buFont typeface="Monotype Sorts" charset="2"/>
              <a:buChar char="n"/>
            </a:pPr>
            <a:r>
              <a:rPr lang="zh-CN" altLang="en-US" sz="2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买回折让</a:t>
            </a:r>
            <a:r>
              <a:rPr lang="en-US" altLang="zh-CN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(buy back allowance)</a:t>
            </a:r>
            <a:r>
              <a:rPr lang="zh-CN" altLang="en-US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zh-CN" altLang="en-US" sz="2000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第一次劝告经销商添购新货时，提供一定金额供其作无法如期出售时的买回补偿</a:t>
            </a:r>
          </a:p>
          <a:p>
            <a:pPr marL="342900" lvl="0" indent="-342900" algn="just" eaLnBrk="0" hangingPunct="0">
              <a:spcBef>
                <a:spcPct val="10000"/>
              </a:spcBef>
              <a:buClr>
                <a:schemeClr val="tx2"/>
              </a:buClr>
              <a:buSzPct val="75000"/>
              <a:buFont typeface="Monotype Sorts" charset="2"/>
              <a:buChar char="n"/>
            </a:pPr>
            <a:r>
              <a:rPr lang="zh-CN" altLang="en-US" sz="2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随购赠送</a:t>
            </a:r>
            <a:r>
              <a:rPr lang="en-US" altLang="zh-CN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(free goods)</a:t>
            </a:r>
          </a:p>
          <a:p>
            <a:pPr marL="342900" lvl="0" indent="-342900" algn="just" eaLnBrk="0" hangingPunct="0">
              <a:spcBef>
                <a:spcPct val="10000"/>
              </a:spcBef>
              <a:buClr>
                <a:schemeClr val="tx2"/>
              </a:buClr>
              <a:buSzPct val="75000"/>
              <a:buFont typeface="Monotype Sorts" charset="2"/>
              <a:buChar char="n"/>
            </a:pPr>
            <a:r>
              <a:rPr lang="zh-CN" altLang="en-US" sz="2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推广折让</a:t>
            </a:r>
            <a:r>
              <a:rPr lang="en-US" altLang="zh-CN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(merchandise allowance)</a:t>
            </a:r>
            <a:r>
              <a:rPr lang="zh-CN" altLang="en-US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zh-CN" altLang="en-US" sz="2000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短期性补贴合约</a:t>
            </a:r>
          </a:p>
          <a:p>
            <a:pPr marL="342900" lvl="0" indent="-342900" algn="just" eaLnBrk="0" hangingPunct="0">
              <a:spcBef>
                <a:spcPct val="10000"/>
              </a:spcBef>
              <a:buClr>
                <a:schemeClr val="tx2"/>
              </a:buClr>
              <a:buSzPct val="75000"/>
              <a:buFont typeface="Monotype Sorts" charset="2"/>
              <a:buChar char="n"/>
            </a:pPr>
            <a:r>
              <a:rPr lang="zh-CN" altLang="en-US" sz="2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联合广告</a:t>
            </a:r>
            <a:r>
              <a:rPr lang="en-US" altLang="zh-CN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(cooperative advertising)</a:t>
            </a:r>
            <a:r>
              <a:rPr lang="zh-CN" altLang="en-US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zh-CN" altLang="en-US" sz="2000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长期性补贴合约</a:t>
            </a:r>
          </a:p>
          <a:p>
            <a:pPr marL="342900" lvl="0" indent="-342900" algn="just" eaLnBrk="0" hangingPunct="0">
              <a:spcBef>
                <a:spcPct val="10000"/>
              </a:spcBef>
              <a:buClr>
                <a:schemeClr val="tx2"/>
              </a:buClr>
              <a:buSzPct val="75000"/>
              <a:buFont typeface="Monotype Sorts" charset="2"/>
              <a:buChar char="n"/>
            </a:pPr>
            <a:r>
              <a:rPr lang="zh-CN" altLang="en-US" sz="2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特别推销补贴</a:t>
            </a:r>
            <a:r>
              <a:rPr lang="en-US" altLang="zh-CN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(PM’s or push money)</a:t>
            </a:r>
            <a:r>
              <a:rPr lang="zh-CN" altLang="en-US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zh-CN" altLang="en-US" sz="2000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给予经销商或其销售员、店员特别的金钱或礼品，请其特别介绍其产品而非竞争对手产品</a:t>
            </a:r>
          </a:p>
          <a:p>
            <a:pPr marL="342900" lvl="0" indent="-342900" algn="just" eaLnBrk="0" hangingPunct="0">
              <a:spcBef>
                <a:spcPct val="10000"/>
              </a:spcBef>
              <a:buClr>
                <a:schemeClr val="tx2"/>
              </a:buClr>
              <a:buSzPct val="75000"/>
              <a:buFont typeface="Monotype Sorts" charset="2"/>
              <a:buChar char="n"/>
            </a:pPr>
            <a:r>
              <a:rPr lang="zh-CN" altLang="en-US" sz="2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推销竞赛</a:t>
            </a:r>
            <a:r>
              <a:rPr lang="en-US" altLang="zh-CN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(sales contest)</a:t>
            </a:r>
          </a:p>
          <a:p>
            <a:pPr marL="342900" lvl="0" indent="-342900" algn="just" eaLnBrk="0" hangingPunct="0">
              <a:spcBef>
                <a:spcPct val="10000"/>
              </a:spcBef>
              <a:buClr>
                <a:schemeClr val="tx2"/>
              </a:buClr>
              <a:buSzPct val="75000"/>
              <a:buFont typeface="Monotype Sorts" charset="2"/>
              <a:buChar char="n"/>
            </a:pPr>
            <a:r>
              <a:rPr lang="zh-CN" altLang="en-US" sz="2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设备赠送</a:t>
            </a:r>
            <a:r>
              <a:rPr lang="en-US" altLang="zh-CN" sz="20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(dealer loader)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0" hangingPunct="0"/>
            <a:fld id="{9A0DB2DC-4C9A-4742-B13C-FB6460FD3503}" type="slidenum">
              <a:rPr lang="en-US" altLang="zh-CN" sz="1350" dirty="0"/>
              <a:t>87</a:t>
            </a:fld>
            <a:endParaRPr lang="zh-CN" sz="13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矩形 65537"/>
          <p:cNvSpPr/>
          <p:nvPr/>
        </p:nvSpPr>
        <p:spPr>
          <a:xfrm>
            <a:off x="1472684" y="514350"/>
            <a:ext cx="2785110" cy="457200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pPr lvl="0" algn="ctr" eaLnBrk="0" hangingPunct="0"/>
            <a:r>
              <a:rPr lang="zh-CN" altLang="en-US" sz="2400" b="1" dirty="0">
                <a:effectLst>
                  <a:outerShdw blurRad="38100" dist="38100" dir="2700000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en-US" altLang="zh-CN" sz="2400" b="1" dirty="0">
                <a:effectLst>
                  <a:outerShdw blurRad="38100" dist="38100" dir="2700000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</a:rPr>
              <a:t>3</a:t>
            </a:r>
            <a:r>
              <a:rPr lang="zh-CN" altLang="en-US" sz="2400" b="1" dirty="0">
                <a:effectLst>
                  <a:outerShdw blurRad="38100" dist="38100" dir="2700000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</a:rPr>
              <a:t>）对销售人员</a:t>
            </a:r>
            <a:r>
              <a:rPr lang="zh-CN" altLang="en-US" sz="2400" b="1">
                <a:effectLst>
                  <a:outerShdw blurRad="38100" dist="38100" dir="2700000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</a:rPr>
              <a:t>：</a:t>
            </a:r>
          </a:p>
        </p:txBody>
      </p:sp>
      <p:sp>
        <p:nvSpPr>
          <p:cNvPr id="65540" name="矩形 65539"/>
          <p:cNvSpPr/>
          <p:nvPr/>
        </p:nvSpPr>
        <p:spPr>
          <a:xfrm>
            <a:off x="2114550" y="1143000"/>
            <a:ext cx="4400550" cy="1216819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lvl="0" indent="-342900" algn="just" eaLnBrk="0" hangingPunct="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ebdings" panose="05030102010509060703" pitchFamily="18" charset="2"/>
              <a:buNone/>
            </a:pPr>
            <a:r>
              <a:rPr lang="en-US" altLang="zh-CN" sz="135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Webdings" panose="05030102010509060703" pitchFamily="18" charset="2"/>
              </a:rPr>
              <a:t>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销售提成；</a:t>
            </a:r>
          </a:p>
          <a:p>
            <a:pPr marL="342900" lvl="0" indent="-342900" algn="just" eaLnBrk="0" hangingPunct="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ebdings" panose="05030102010509060703" pitchFamily="18" charset="2"/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Webdings" panose="05030102010509060703" pitchFamily="18" charset="2"/>
              </a:rPr>
              <a:t>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销售竞赛；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Webdings" panose="05030102010509060703" pitchFamily="18" charset="2"/>
              </a:rPr>
              <a:t> </a:t>
            </a:r>
          </a:p>
          <a:p>
            <a:pPr marL="342900" lvl="0" indent="-342900" algn="just" eaLnBrk="0" hangingPunct="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ebdings" panose="05030102010509060703" pitchFamily="18" charset="2"/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Webdings" panose="05030102010509060703" pitchFamily="18" charset="2"/>
              </a:rPr>
              <a:t>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推销培训； </a:t>
            </a:r>
          </a:p>
          <a:p>
            <a:pPr marL="342900" lvl="0" indent="-342900" algn="just" eaLnBrk="0" hangingPunct="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ebdings" panose="05030102010509060703" pitchFamily="18" charset="2"/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Webdings" panose="05030102010509060703" pitchFamily="18" charset="2"/>
              </a:rPr>
              <a:t>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赠品；</a:t>
            </a:r>
          </a:p>
          <a:p>
            <a:pPr marL="342900" lvl="0" indent="-342900" algn="just" eaLnBrk="0" hangingPunct="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ebdings" panose="05030102010509060703" pitchFamily="18" charset="2"/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Webdings" panose="05030102010509060703" pitchFamily="18" charset="2"/>
              </a:rPr>
              <a:t>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……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en-US" sz="2400">
              <a:effectLst>
                <a:outerShdw blurRad="38100" dist="38100" dir="2700000">
                  <a:srgbClr val="C0C0C0"/>
                </a:outerShdw>
              </a:effectLst>
              <a:latin typeface="楷体_GB2312" pitchFamily="49" charset="-122"/>
              <a:ea typeface="楷体_GB2312" pitchFamily="49" charset="-122"/>
            </a:endParaRPr>
          </a:p>
        </p:txBody>
      </p:sp>
      <p:graphicFrame>
        <p:nvGraphicFramePr>
          <p:cNvPr id="65541" name="对象 65540"/>
          <p:cNvGraphicFramePr/>
          <p:nvPr/>
        </p:nvGraphicFramePr>
        <p:xfrm>
          <a:off x="5248275" y="793115"/>
          <a:ext cx="3028950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r:id="rId3" imgW="3790950" imgH="2447925" progId="Paint.Picture">
                  <p:embed/>
                </p:oleObj>
              </mc:Choice>
              <mc:Fallback>
                <p:oleObj r:id="rId3" imgW="3790950" imgH="2447925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48275" y="793115"/>
                        <a:ext cx="3028950" cy="25717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0" hangingPunct="0"/>
            <a:fld id="{9A0DB2DC-4C9A-4742-B13C-FB6460FD3503}" type="slidenum">
              <a:rPr lang="en-US" altLang="zh-CN" sz="1350" dirty="0"/>
              <a:t>88</a:t>
            </a:fld>
            <a:endParaRPr lang="zh-CN" sz="13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标题 417796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三、销售促进的控制</a:t>
            </a:r>
          </a:p>
        </p:txBody>
      </p:sp>
      <p:sp>
        <p:nvSpPr>
          <p:cNvPr id="417798" name="内容占位符 417797"/>
          <p:cNvSpPr>
            <a:spLocks noGrp="1"/>
          </p:cNvSpPr>
          <p:nvPr>
            <p:ph idx="1"/>
          </p:nvPr>
        </p:nvSpPr>
        <p:spPr>
          <a:xfrm>
            <a:off x="827088" y="1492250"/>
            <a:ext cx="7772400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黑体"/>
                <a:ea typeface="黑体"/>
                <a:cs typeface="黑体"/>
              </a:rPr>
              <a:t>1</a:t>
            </a:r>
            <a:r>
              <a:rPr lang="zh-CN" altLang="en-US" dirty="0">
                <a:latin typeface="黑体"/>
                <a:ea typeface="黑体"/>
                <a:cs typeface="黑体"/>
              </a:rPr>
              <a:t>、选择适当的方式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黑体"/>
                <a:ea typeface="黑体"/>
                <a:cs typeface="黑体"/>
              </a:rPr>
              <a:t>2</a:t>
            </a:r>
            <a:r>
              <a:rPr lang="zh-CN" altLang="en-US" dirty="0">
                <a:latin typeface="黑体"/>
                <a:ea typeface="黑体"/>
                <a:cs typeface="黑体"/>
              </a:rPr>
              <a:t>、确定合理的期限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黑体"/>
                <a:ea typeface="黑体"/>
                <a:cs typeface="黑体"/>
              </a:rPr>
              <a:t>3</a:t>
            </a:r>
            <a:r>
              <a:rPr lang="zh-CN" altLang="en-US" dirty="0">
                <a:latin typeface="黑体"/>
                <a:ea typeface="黑体"/>
                <a:cs typeface="黑体"/>
              </a:rPr>
              <a:t>、禁忌弄虚作假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黑体"/>
                <a:ea typeface="黑体"/>
                <a:cs typeface="黑体"/>
              </a:rPr>
              <a:t>4</a:t>
            </a:r>
            <a:r>
              <a:rPr lang="zh-CN" altLang="en-US" dirty="0">
                <a:latin typeface="黑体"/>
                <a:ea typeface="黑体"/>
                <a:cs typeface="黑体"/>
              </a:rPr>
              <a:t>、注重中后期宣传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17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17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17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7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7" name="标题 381956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黑体"/>
                <a:ea typeface="黑体"/>
                <a:cs typeface="黑体"/>
              </a:rPr>
              <a:t>二、促销的作用</a:t>
            </a:r>
          </a:p>
        </p:txBody>
      </p:sp>
      <p:sp>
        <p:nvSpPr>
          <p:cNvPr id="381958" name="内容占位符 381957"/>
          <p:cNvSpPr>
            <a:spLocks noGrp="1"/>
          </p:cNvSpPr>
          <p:nvPr>
            <p:ph idx="1"/>
          </p:nvPr>
        </p:nvSpPr>
        <p:spPr>
          <a:xfrm>
            <a:off x="755650" y="1492250"/>
            <a:ext cx="7772400" cy="30861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黑体"/>
                <a:ea typeface="黑体"/>
                <a:cs typeface="黑体"/>
              </a:rPr>
              <a:t>1</a:t>
            </a:r>
            <a:r>
              <a:rPr lang="zh-CN" altLang="en-US" dirty="0">
                <a:latin typeface="黑体"/>
                <a:ea typeface="黑体"/>
                <a:cs typeface="黑体"/>
              </a:rPr>
              <a:t>、传递信息，强化认知；（请看视频五）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黑体"/>
                <a:ea typeface="黑体"/>
                <a:cs typeface="黑体"/>
              </a:rPr>
              <a:t>2</a:t>
            </a:r>
            <a:r>
              <a:rPr lang="zh-CN" altLang="en-US" dirty="0">
                <a:latin typeface="黑体"/>
                <a:ea typeface="黑体"/>
                <a:cs typeface="黑体"/>
              </a:rPr>
              <a:t>、突出特点，诱导需求；（请看视频六）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黑体"/>
                <a:ea typeface="黑体"/>
                <a:cs typeface="黑体"/>
              </a:rPr>
              <a:t>3</a:t>
            </a:r>
            <a:r>
              <a:rPr lang="zh-CN" altLang="en-US" dirty="0">
                <a:latin typeface="黑体"/>
                <a:ea typeface="黑体"/>
                <a:cs typeface="黑体"/>
              </a:rPr>
              <a:t>、指导消费，扩大销售；（请看视频七）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黑体"/>
                <a:ea typeface="黑体"/>
                <a:cs typeface="黑体"/>
              </a:rPr>
              <a:t>4</a:t>
            </a:r>
            <a:r>
              <a:rPr lang="zh-CN" altLang="en-US" dirty="0">
                <a:latin typeface="黑体"/>
                <a:ea typeface="黑体"/>
                <a:cs typeface="黑体"/>
              </a:rPr>
              <a:t>、形成偏爱，稳定销售。（请看视频八）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1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819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19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3819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7" grpId="0"/>
      <p:bldP spid="381958" grpId="0" build="p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4617</Words>
  <Application>Microsoft Office PowerPoint</Application>
  <PresentationFormat>全屏显示(16:9)</PresentationFormat>
  <Paragraphs>491</Paragraphs>
  <Slides>89</Slides>
  <Notes>3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89</vt:i4>
      </vt:variant>
    </vt:vector>
  </HeadingPairs>
  <TitlesOfParts>
    <vt:vector size="93" baseType="lpstr">
      <vt:lpstr>Office 主题</vt:lpstr>
      <vt:lpstr>OrgPlusWOPX.4</vt:lpstr>
      <vt:lpstr>MS_ClipArt_Gallery.2</vt:lpstr>
      <vt:lpstr>Bitmap Image</vt:lpstr>
      <vt:lpstr>第十二章  促销策略</vt:lpstr>
      <vt:lpstr>学习目标</vt:lpstr>
      <vt:lpstr>引例</vt:lpstr>
      <vt:lpstr>引例：茅台扬名巴拿马</vt:lpstr>
      <vt:lpstr>知识点一　促销与促销组合</vt:lpstr>
      <vt:lpstr>一、促销的含义</vt:lpstr>
      <vt:lpstr>PowerPoint 演示文稿</vt:lpstr>
      <vt:lpstr>PowerPoint 演示文稿</vt:lpstr>
      <vt:lpstr>二、促销的作用</vt:lpstr>
      <vt:lpstr>三、促销组合及促销策略</vt:lpstr>
      <vt:lpstr>推动与拉引策略</vt:lpstr>
      <vt:lpstr>PowerPoint 演示文稿</vt:lpstr>
      <vt:lpstr>促销组合（Promotion mix)</vt:lpstr>
      <vt:lpstr>PowerPoint 演示文稿</vt:lpstr>
      <vt:lpstr>四、影响促销组合的因素</vt:lpstr>
      <vt:lpstr>消费品与工业用品的促销组合</vt:lpstr>
      <vt:lpstr>知识点二　人员推销策略</vt:lpstr>
      <vt:lpstr>阅读资料：此时无声胜有声</vt:lpstr>
      <vt:lpstr>PowerPoint 演示文稿</vt:lpstr>
      <vt:lpstr>一、人员推销的概念及特点</vt:lpstr>
      <vt:lpstr>人员推销的特点</vt:lpstr>
      <vt:lpstr>PowerPoint 演示文稿</vt:lpstr>
      <vt:lpstr>PowerPoint 演示文稿</vt:lpstr>
      <vt:lpstr>PowerPoint 演示文稿</vt:lpstr>
      <vt:lpstr>PowerPoint 演示文稿</vt:lpstr>
      <vt:lpstr>推销步骤（2）——顾客资格审查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四、人员推销的形式</vt:lpstr>
      <vt:lpstr>五、人员推销的对象</vt:lpstr>
      <vt:lpstr>六、人员推销的策略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知识点三　广告策略</vt:lpstr>
      <vt:lpstr>一、广告的概念与种类</vt:lpstr>
      <vt:lpstr>    我们是怎样对待广告的呢？</vt:lpstr>
      <vt:lpstr>    </vt:lpstr>
      <vt:lpstr>PowerPoint 演示文稿</vt:lpstr>
      <vt:lpstr>广告含义</vt:lpstr>
      <vt:lpstr>根据广告的内容和目的划分</vt:lpstr>
      <vt:lpstr>商品的广告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根据广告传播的区域来划分</vt:lpstr>
      <vt:lpstr>根据广告媒体的形式</vt:lpstr>
      <vt:lpstr>PowerPoint 演示文稿</vt:lpstr>
      <vt:lpstr>PowerPoint 演示文稿</vt:lpstr>
      <vt:lpstr>PowerPoint 演示文稿</vt:lpstr>
      <vt:lpstr>PowerPoint 演示文稿</vt:lpstr>
      <vt:lpstr>提高报纸广告的注目率</vt:lpstr>
      <vt:lpstr>版面注目率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户外广告</vt:lpstr>
      <vt:lpstr>PowerPoint 演示文稿</vt:lpstr>
      <vt:lpstr>PowerPoint 演示文稿</vt:lpstr>
      <vt:lpstr>PowerPoint 演示文稿</vt:lpstr>
      <vt:lpstr> </vt:lpstr>
      <vt:lpstr>PowerPoint 演示文稿</vt:lpstr>
      <vt:lpstr>二、广告的设计原则</vt:lpstr>
      <vt:lpstr>知识点四　销售促进策略</vt:lpstr>
      <vt:lpstr>一、销售促进及其特点</vt:lpstr>
      <vt:lpstr>PowerPoint 演示文稿</vt:lpstr>
      <vt:lpstr>PowerPoint 演示文稿</vt:lpstr>
      <vt:lpstr>PowerPoint 演示文稿</vt:lpstr>
      <vt:lpstr>三、销售促进的控制</vt:lpstr>
    </vt:vector>
  </TitlesOfParts>
  <Company>bbb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市场营销学教学课件</dc:title>
  <dc:creator>王旭</dc:creator>
  <cp:lastModifiedBy>SEEWO</cp:lastModifiedBy>
  <cp:revision>57</cp:revision>
  <dcterms:created xsi:type="dcterms:W3CDTF">2003-09-03T00:11:00Z</dcterms:created>
  <dcterms:modified xsi:type="dcterms:W3CDTF">2017-01-24T02:44:45Z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